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4" r:id="rId3"/>
    <p:sldId id="283" r:id="rId4"/>
    <p:sldId id="285" r:id="rId5"/>
    <p:sldId id="280" r:id="rId6"/>
    <p:sldId id="257" r:id="rId7"/>
    <p:sldId id="260" r:id="rId8"/>
    <p:sldId id="258" r:id="rId9"/>
    <p:sldId id="259" r:id="rId10"/>
    <p:sldId id="276" r:id="rId11"/>
    <p:sldId id="275" r:id="rId12"/>
    <p:sldId id="279" r:id="rId13"/>
    <p:sldId id="292" r:id="rId14"/>
    <p:sldId id="291" r:id="rId15"/>
    <p:sldId id="293" r:id="rId16"/>
    <p:sldId id="261" r:id="rId17"/>
    <p:sldId id="298" r:id="rId18"/>
    <p:sldId id="262" r:id="rId19"/>
    <p:sldId id="294" r:id="rId20"/>
    <p:sldId id="296" r:id="rId21"/>
    <p:sldId id="295" r:id="rId22"/>
    <p:sldId id="273" r:id="rId23"/>
    <p:sldId id="274" r:id="rId24"/>
    <p:sldId id="297" r:id="rId25"/>
    <p:sldId id="263" r:id="rId26"/>
    <p:sldId id="271" r:id="rId27"/>
  </p:sldIdLst>
  <p:sldSz cx="12192000" cy="6858000"/>
  <p:notesSz cx="6797675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F5F"/>
    <a:srgbClr val="3C4A5E"/>
    <a:srgbClr val="49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78966" autoAdjust="0"/>
  </p:normalViewPr>
  <p:slideViewPr>
    <p:cSldViewPr snapToGrid="0">
      <p:cViewPr varScale="1">
        <p:scale>
          <a:sx n="57" d="100"/>
          <a:sy n="57" d="100"/>
        </p:scale>
        <p:origin x="11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E6072-3E58-4D71-9B10-A1AB64378BAC}" type="doc">
      <dgm:prSet loTypeId="urn:microsoft.com/office/officeart/2005/8/layout/lProcess2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CD444BD3-49E8-4DBD-87B5-993232053F8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i-FI" sz="2700" dirty="0">
              <a:latin typeface="+mj-lt"/>
            </a:rPr>
            <a:t>US Market</a:t>
          </a:r>
          <a:endParaRPr lang="en-GB" sz="2700" dirty="0">
            <a:latin typeface="+mj-lt"/>
          </a:endParaRPr>
        </a:p>
      </dgm:t>
    </dgm:pt>
    <dgm:pt modelId="{79729F22-15A5-4F33-B268-24CA2A173917}" type="parTrans" cxnId="{330C27C6-8317-4954-AD6F-48BC9011D7E6}">
      <dgm:prSet/>
      <dgm:spPr/>
      <dgm:t>
        <a:bodyPr/>
        <a:lstStyle/>
        <a:p>
          <a:endParaRPr lang="en-GB"/>
        </a:p>
      </dgm:t>
    </dgm:pt>
    <dgm:pt modelId="{91A6D93C-E668-4428-AF9B-4C220400FB87}" type="sibTrans" cxnId="{330C27C6-8317-4954-AD6F-48BC9011D7E6}">
      <dgm:prSet/>
      <dgm:spPr/>
      <dgm:t>
        <a:bodyPr/>
        <a:lstStyle/>
        <a:p>
          <a:endParaRPr lang="en-GB"/>
        </a:p>
      </dgm:t>
    </dgm:pt>
    <dgm:pt modelId="{8F7486D2-0158-4BB2-8186-D046CF9B0F86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Creative Industry market value grew from </a:t>
          </a:r>
          <a:r>
            <a:rPr lang="fi-FI" sz="1800" i="1" dirty="0">
              <a:latin typeface="+mj-lt"/>
            </a:rPr>
            <a:t>30.1 bil </a:t>
          </a:r>
          <a:r>
            <a:rPr lang="fi-FI" sz="1800" dirty="0">
              <a:latin typeface="+mj-lt"/>
            </a:rPr>
            <a:t>in 2011 to </a:t>
          </a:r>
          <a:r>
            <a:rPr lang="fi-FI" sz="1800" i="1" dirty="0">
              <a:latin typeface="+mj-lt"/>
            </a:rPr>
            <a:t>44 bil </a:t>
          </a:r>
          <a:r>
            <a:rPr lang="fi-FI" sz="1800" dirty="0">
              <a:latin typeface="+mj-lt"/>
            </a:rPr>
            <a:t>in 2016.</a:t>
          </a:r>
          <a:endParaRPr lang="en-GB" sz="1800" dirty="0">
            <a:latin typeface="+mj-lt"/>
          </a:endParaRPr>
        </a:p>
      </dgm:t>
    </dgm:pt>
    <dgm:pt modelId="{65C3B26F-A9D5-4F7C-83A6-7D7D2E2D460D}" type="parTrans" cxnId="{744BFF96-222D-4C57-938C-652B4CE11CDB}">
      <dgm:prSet/>
      <dgm:spPr/>
      <dgm:t>
        <a:bodyPr/>
        <a:lstStyle/>
        <a:p>
          <a:endParaRPr lang="en-GB"/>
        </a:p>
      </dgm:t>
    </dgm:pt>
    <dgm:pt modelId="{B6C9DC43-53BD-430C-8429-80D0DFAEB87E}" type="sibTrans" cxnId="{744BFF96-222D-4C57-938C-652B4CE11CDB}">
      <dgm:prSet/>
      <dgm:spPr/>
      <dgm:t>
        <a:bodyPr/>
        <a:lstStyle/>
        <a:p>
          <a:endParaRPr lang="en-GB"/>
        </a:p>
      </dgm:t>
    </dgm:pt>
    <dgm:pt modelId="{F600C903-B84A-4E8D-B57D-13E1611A017F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40% beginners, 50% intermediate.</a:t>
          </a:r>
          <a:endParaRPr lang="en-GB" sz="1800" dirty="0">
            <a:latin typeface="+mj-lt"/>
          </a:endParaRPr>
        </a:p>
      </dgm:t>
    </dgm:pt>
    <dgm:pt modelId="{68F8450F-B48C-47BE-A846-0C255C6F986C}" type="parTrans" cxnId="{FD432B25-2FD5-416B-800D-4CC18C2EE932}">
      <dgm:prSet/>
      <dgm:spPr/>
      <dgm:t>
        <a:bodyPr/>
        <a:lstStyle/>
        <a:p>
          <a:endParaRPr lang="en-GB"/>
        </a:p>
      </dgm:t>
    </dgm:pt>
    <dgm:pt modelId="{54E3D89A-C4BA-45C0-9C07-D7E1E7DDF229}" type="sibTrans" cxnId="{FD432B25-2FD5-416B-800D-4CC18C2EE932}">
      <dgm:prSet/>
      <dgm:spPr/>
      <dgm:t>
        <a:bodyPr/>
        <a:lstStyle/>
        <a:p>
          <a:endParaRPr lang="en-GB"/>
        </a:p>
      </dgm:t>
    </dgm:pt>
    <dgm:pt modelId="{5B80DD2B-1F92-4A60-BC87-FF278F5DA31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i-FI" sz="2700" dirty="0">
              <a:latin typeface="+mj-lt"/>
            </a:rPr>
            <a:t>UK Market</a:t>
          </a:r>
          <a:endParaRPr lang="en-GB" sz="2700" dirty="0">
            <a:latin typeface="+mj-lt"/>
          </a:endParaRPr>
        </a:p>
      </dgm:t>
    </dgm:pt>
    <dgm:pt modelId="{9BE180A9-497B-4D51-91C2-1252D11586C6}" type="parTrans" cxnId="{D80F3F85-2350-4601-B4C2-1C3D3B8A10C3}">
      <dgm:prSet/>
      <dgm:spPr/>
      <dgm:t>
        <a:bodyPr/>
        <a:lstStyle/>
        <a:p>
          <a:endParaRPr lang="en-GB"/>
        </a:p>
      </dgm:t>
    </dgm:pt>
    <dgm:pt modelId="{DF4CC55C-F8C0-4541-BB06-736D881A4611}" type="sibTrans" cxnId="{D80F3F85-2350-4601-B4C2-1C3D3B8A10C3}">
      <dgm:prSet/>
      <dgm:spPr/>
      <dgm:t>
        <a:bodyPr/>
        <a:lstStyle/>
        <a:p>
          <a:endParaRPr lang="en-GB"/>
        </a:p>
      </dgm:t>
    </dgm:pt>
    <dgm:pt modelId="{0CADCC23-984C-4EAD-A388-84BEEBA499AA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7.7 mil. people consider sewing as a hobby. 1 mil of those only started in the past 3 years.</a:t>
          </a:r>
          <a:endParaRPr lang="en-GB" sz="1800" dirty="0">
            <a:latin typeface="+mj-lt"/>
          </a:endParaRPr>
        </a:p>
      </dgm:t>
    </dgm:pt>
    <dgm:pt modelId="{23031CC5-A459-4D45-B627-7DC1298709E2}" type="parTrans" cxnId="{460024DD-727D-4BF3-AC53-BFAEFEA09911}">
      <dgm:prSet/>
      <dgm:spPr/>
      <dgm:t>
        <a:bodyPr/>
        <a:lstStyle/>
        <a:p>
          <a:endParaRPr lang="en-GB"/>
        </a:p>
      </dgm:t>
    </dgm:pt>
    <dgm:pt modelId="{282C47A8-E5C8-4C6D-A66C-5A6A00881F77}" type="sibTrans" cxnId="{460024DD-727D-4BF3-AC53-BFAEFEA09911}">
      <dgm:prSet/>
      <dgm:spPr/>
      <dgm:t>
        <a:bodyPr/>
        <a:lstStyle/>
        <a:p>
          <a:endParaRPr lang="en-GB"/>
        </a:p>
      </dgm:t>
    </dgm:pt>
    <dgm:pt modelId="{2D142D6C-7E5F-4751-866C-2DEBDE5EFC4D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Market leader for Arts &amp; Crafts in UK (HobbyCraft) reported a </a:t>
          </a:r>
          <a:r>
            <a:rPr lang="fi-FI" sz="1800" i="1" dirty="0">
              <a:latin typeface="+mj-lt"/>
            </a:rPr>
            <a:t>60% </a:t>
          </a:r>
          <a:r>
            <a:rPr lang="fi-FI" sz="1800" dirty="0">
              <a:latin typeface="+mj-lt"/>
            </a:rPr>
            <a:t>increase in sewing &amp; knitting patterns in 2016. </a:t>
          </a:r>
          <a:endParaRPr lang="en-GB" sz="1800" dirty="0">
            <a:latin typeface="+mj-lt"/>
          </a:endParaRPr>
        </a:p>
      </dgm:t>
    </dgm:pt>
    <dgm:pt modelId="{E2294FD0-3C49-4516-AA42-9A8D043ACBC8}" type="parTrans" cxnId="{98E16EEE-F917-428D-9B6B-E7FA61317271}">
      <dgm:prSet/>
      <dgm:spPr/>
      <dgm:t>
        <a:bodyPr/>
        <a:lstStyle/>
        <a:p>
          <a:endParaRPr lang="en-GB"/>
        </a:p>
      </dgm:t>
    </dgm:pt>
    <dgm:pt modelId="{202F4C30-6EE6-4334-BDC6-270B09D9D722}" type="sibTrans" cxnId="{98E16EEE-F917-428D-9B6B-E7FA61317271}">
      <dgm:prSet/>
      <dgm:spPr/>
      <dgm:t>
        <a:bodyPr/>
        <a:lstStyle/>
        <a:p>
          <a:endParaRPr lang="en-GB"/>
        </a:p>
      </dgm:t>
    </dgm:pt>
    <dgm:pt modelId="{5CDC4040-FA6B-40FB-901B-641D82DAD9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i-FI" sz="2700" dirty="0">
              <a:latin typeface="+mj-lt"/>
            </a:rPr>
            <a:t>German Market</a:t>
          </a:r>
          <a:endParaRPr lang="en-GB" sz="2700" dirty="0">
            <a:latin typeface="+mj-lt"/>
          </a:endParaRPr>
        </a:p>
      </dgm:t>
    </dgm:pt>
    <dgm:pt modelId="{8BDD916E-CB7A-4A78-A42A-4531BF67609A}" type="parTrans" cxnId="{FE3AF941-5861-40EA-98EB-25DBB0F08A71}">
      <dgm:prSet/>
      <dgm:spPr/>
      <dgm:t>
        <a:bodyPr/>
        <a:lstStyle/>
        <a:p>
          <a:endParaRPr lang="en-GB"/>
        </a:p>
      </dgm:t>
    </dgm:pt>
    <dgm:pt modelId="{EFF95869-79B0-4CB8-BB50-509F6C063C4A}" type="sibTrans" cxnId="{FE3AF941-5861-40EA-98EB-25DBB0F08A71}">
      <dgm:prSet/>
      <dgm:spPr/>
      <dgm:t>
        <a:bodyPr/>
        <a:lstStyle/>
        <a:p>
          <a:endParaRPr lang="en-GB"/>
        </a:p>
      </dgm:t>
    </dgm:pt>
    <dgm:pt modelId="{FD46664D-A5B3-41A4-AEB6-58D8B5EC60FE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3 mil. sew, knit or craft at least once a week. 6.7 mil. at least once a month. </a:t>
          </a:r>
          <a:endParaRPr lang="en-GB" sz="1800" dirty="0">
            <a:latin typeface="+mj-lt"/>
          </a:endParaRPr>
        </a:p>
      </dgm:t>
    </dgm:pt>
    <dgm:pt modelId="{970BFB36-FC12-4725-A747-84EAF51FD577}" type="parTrans" cxnId="{CE3FF45B-151F-4C87-8235-E80DE1A0EBE0}">
      <dgm:prSet/>
      <dgm:spPr/>
      <dgm:t>
        <a:bodyPr/>
        <a:lstStyle/>
        <a:p>
          <a:endParaRPr lang="en-GB"/>
        </a:p>
      </dgm:t>
    </dgm:pt>
    <dgm:pt modelId="{77B10819-9913-4156-9483-49F1C93CE7F8}" type="sibTrans" cxnId="{CE3FF45B-151F-4C87-8235-E80DE1A0EBE0}">
      <dgm:prSet/>
      <dgm:spPr/>
      <dgm:t>
        <a:bodyPr/>
        <a:lstStyle/>
        <a:p>
          <a:endParaRPr lang="en-GB"/>
        </a:p>
      </dgm:t>
    </dgm:pt>
    <dgm:pt modelId="{C9F15A56-1F88-4907-BD2D-4B404531A166}">
      <dgm:prSet phldrT="[Text]" custT="1"/>
      <dgm:spPr/>
      <dgm:t>
        <a:bodyPr/>
        <a:lstStyle/>
        <a:p>
          <a:r>
            <a:rPr lang="fi-FI" sz="1800" dirty="0">
              <a:latin typeface="+mj-lt"/>
            </a:rPr>
            <a:t>Sewing most popular hobby in Germany (overtook knitting)</a:t>
          </a:r>
          <a:endParaRPr lang="en-GB" sz="1800" dirty="0">
            <a:latin typeface="+mj-lt"/>
          </a:endParaRPr>
        </a:p>
      </dgm:t>
    </dgm:pt>
    <dgm:pt modelId="{0988066D-249B-4EB3-A4D9-12A690B4BC68}" type="parTrans" cxnId="{8846E756-B335-41CA-B93F-5F9009EC04D1}">
      <dgm:prSet/>
      <dgm:spPr/>
      <dgm:t>
        <a:bodyPr/>
        <a:lstStyle/>
        <a:p>
          <a:endParaRPr lang="en-GB"/>
        </a:p>
      </dgm:t>
    </dgm:pt>
    <dgm:pt modelId="{62AE63CB-DE30-4413-9DDD-B1E6EC405F8E}" type="sibTrans" cxnId="{8846E756-B335-41CA-B93F-5F9009EC04D1}">
      <dgm:prSet/>
      <dgm:spPr/>
      <dgm:t>
        <a:bodyPr/>
        <a:lstStyle/>
        <a:p>
          <a:endParaRPr lang="en-GB"/>
        </a:p>
      </dgm:t>
    </dgm:pt>
    <dgm:pt modelId="{882FE6A3-ADA9-4CB2-B1DD-61608514E494}" type="pres">
      <dgm:prSet presAssocID="{76FE6072-3E58-4D71-9B10-A1AB64378BAC}" presName="theList" presStyleCnt="0">
        <dgm:presLayoutVars>
          <dgm:dir/>
          <dgm:animLvl val="lvl"/>
          <dgm:resizeHandles val="exact"/>
        </dgm:presLayoutVars>
      </dgm:prSet>
      <dgm:spPr/>
    </dgm:pt>
    <dgm:pt modelId="{E4241F49-DC30-4BE8-BB63-B66C23B16781}" type="pres">
      <dgm:prSet presAssocID="{CD444BD3-49E8-4DBD-87B5-993232053F8C}" presName="compNode" presStyleCnt="0"/>
      <dgm:spPr/>
    </dgm:pt>
    <dgm:pt modelId="{303C4424-9E65-4AE2-B08A-E27DEC86DDDA}" type="pres">
      <dgm:prSet presAssocID="{CD444BD3-49E8-4DBD-87B5-993232053F8C}" presName="aNode" presStyleLbl="bgShp" presStyleIdx="0" presStyleCnt="3"/>
      <dgm:spPr/>
    </dgm:pt>
    <dgm:pt modelId="{9A2B8AA5-1EB9-4AFE-B1FA-8838D38D2393}" type="pres">
      <dgm:prSet presAssocID="{CD444BD3-49E8-4DBD-87B5-993232053F8C}" presName="textNode" presStyleLbl="bgShp" presStyleIdx="0" presStyleCnt="3"/>
      <dgm:spPr/>
    </dgm:pt>
    <dgm:pt modelId="{147AF2B1-847C-42B1-903D-3770A3243541}" type="pres">
      <dgm:prSet presAssocID="{CD444BD3-49E8-4DBD-87B5-993232053F8C}" presName="compChildNode" presStyleCnt="0"/>
      <dgm:spPr/>
    </dgm:pt>
    <dgm:pt modelId="{941F6E14-7844-4848-9EDD-5B725A200190}" type="pres">
      <dgm:prSet presAssocID="{CD444BD3-49E8-4DBD-87B5-993232053F8C}" presName="theInnerList" presStyleCnt="0"/>
      <dgm:spPr/>
    </dgm:pt>
    <dgm:pt modelId="{4F70C982-FEB6-4A79-973F-DAD7174082C3}" type="pres">
      <dgm:prSet presAssocID="{8F7486D2-0158-4BB2-8186-D046CF9B0F86}" presName="childNode" presStyleLbl="node1" presStyleIdx="0" presStyleCnt="6">
        <dgm:presLayoutVars>
          <dgm:bulletEnabled val="1"/>
        </dgm:presLayoutVars>
      </dgm:prSet>
      <dgm:spPr/>
    </dgm:pt>
    <dgm:pt modelId="{2F8BDDB4-547B-4D9B-ADA8-FFF8E234E0A3}" type="pres">
      <dgm:prSet presAssocID="{8F7486D2-0158-4BB2-8186-D046CF9B0F86}" presName="aSpace2" presStyleCnt="0"/>
      <dgm:spPr/>
    </dgm:pt>
    <dgm:pt modelId="{30E7553B-9753-4265-A238-78CFBA2E8A95}" type="pres">
      <dgm:prSet presAssocID="{F600C903-B84A-4E8D-B57D-13E1611A017F}" presName="childNode" presStyleLbl="node1" presStyleIdx="1" presStyleCnt="6">
        <dgm:presLayoutVars>
          <dgm:bulletEnabled val="1"/>
        </dgm:presLayoutVars>
      </dgm:prSet>
      <dgm:spPr/>
    </dgm:pt>
    <dgm:pt modelId="{602F527A-9D65-448D-B0D0-05B0861DA3B6}" type="pres">
      <dgm:prSet presAssocID="{CD444BD3-49E8-4DBD-87B5-993232053F8C}" presName="aSpace" presStyleCnt="0"/>
      <dgm:spPr/>
    </dgm:pt>
    <dgm:pt modelId="{3AB8A9BA-533D-469C-ACCC-BBF8733F0546}" type="pres">
      <dgm:prSet presAssocID="{5B80DD2B-1F92-4A60-BC87-FF278F5DA31E}" presName="compNode" presStyleCnt="0"/>
      <dgm:spPr/>
    </dgm:pt>
    <dgm:pt modelId="{73791A68-F5A0-4216-AD7A-524BF64A6E18}" type="pres">
      <dgm:prSet presAssocID="{5B80DD2B-1F92-4A60-BC87-FF278F5DA31E}" presName="aNode" presStyleLbl="bgShp" presStyleIdx="1" presStyleCnt="3" custLinFactNeighborX="0"/>
      <dgm:spPr/>
    </dgm:pt>
    <dgm:pt modelId="{AC8799C3-4C30-4E91-BEDD-DF5CBF4C9B68}" type="pres">
      <dgm:prSet presAssocID="{5B80DD2B-1F92-4A60-BC87-FF278F5DA31E}" presName="textNode" presStyleLbl="bgShp" presStyleIdx="1" presStyleCnt="3"/>
      <dgm:spPr/>
    </dgm:pt>
    <dgm:pt modelId="{95291401-0703-46BE-9461-6741A43057CF}" type="pres">
      <dgm:prSet presAssocID="{5B80DD2B-1F92-4A60-BC87-FF278F5DA31E}" presName="compChildNode" presStyleCnt="0"/>
      <dgm:spPr/>
    </dgm:pt>
    <dgm:pt modelId="{C311F2EC-B526-46DC-949A-488FB3DD99B9}" type="pres">
      <dgm:prSet presAssocID="{5B80DD2B-1F92-4A60-BC87-FF278F5DA31E}" presName="theInnerList" presStyleCnt="0"/>
      <dgm:spPr/>
    </dgm:pt>
    <dgm:pt modelId="{F574342A-8255-4242-935C-55864A9A0ACC}" type="pres">
      <dgm:prSet presAssocID="{0CADCC23-984C-4EAD-A388-84BEEBA499AA}" presName="childNode" presStyleLbl="node1" presStyleIdx="2" presStyleCnt="6">
        <dgm:presLayoutVars>
          <dgm:bulletEnabled val="1"/>
        </dgm:presLayoutVars>
      </dgm:prSet>
      <dgm:spPr/>
    </dgm:pt>
    <dgm:pt modelId="{03A51421-4F99-4EDF-B777-9296E3F46E9B}" type="pres">
      <dgm:prSet presAssocID="{0CADCC23-984C-4EAD-A388-84BEEBA499AA}" presName="aSpace2" presStyleCnt="0"/>
      <dgm:spPr/>
    </dgm:pt>
    <dgm:pt modelId="{8E56A681-1877-49C5-96C9-E3E320BFBCE3}" type="pres">
      <dgm:prSet presAssocID="{2D142D6C-7E5F-4751-866C-2DEBDE5EFC4D}" presName="childNode" presStyleLbl="node1" presStyleIdx="3" presStyleCnt="6">
        <dgm:presLayoutVars>
          <dgm:bulletEnabled val="1"/>
        </dgm:presLayoutVars>
      </dgm:prSet>
      <dgm:spPr/>
    </dgm:pt>
    <dgm:pt modelId="{C7214B7D-7369-4BF7-BA03-F6C85F773370}" type="pres">
      <dgm:prSet presAssocID="{5B80DD2B-1F92-4A60-BC87-FF278F5DA31E}" presName="aSpace" presStyleCnt="0"/>
      <dgm:spPr/>
    </dgm:pt>
    <dgm:pt modelId="{45E63768-F555-457E-8A1C-FE9E0BF039AE}" type="pres">
      <dgm:prSet presAssocID="{5CDC4040-FA6B-40FB-901B-641D82DAD964}" presName="compNode" presStyleCnt="0"/>
      <dgm:spPr/>
    </dgm:pt>
    <dgm:pt modelId="{FFE37D68-85A9-433C-B622-317C6D1BBA7A}" type="pres">
      <dgm:prSet presAssocID="{5CDC4040-FA6B-40FB-901B-641D82DAD964}" presName="aNode" presStyleLbl="bgShp" presStyleIdx="2" presStyleCnt="3"/>
      <dgm:spPr/>
    </dgm:pt>
    <dgm:pt modelId="{1C453423-A4FF-4C73-8ED5-04E23F8CC572}" type="pres">
      <dgm:prSet presAssocID="{5CDC4040-FA6B-40FB-901B-641D82DAD964}" presName="textNode" presStyleLbl="bgShp" presStyleIdx="2" presStyleCnt="3"/>
      <dgm:spPr/>
    </dgm:pt>
    <dgm:pt modelId="{A899DBD7-0E12-48B9-B1AB-1B683AF3B7EE}" type="pres">
      <dgm:prSet presAssocID="{5CDC4040-FA6B-40FB-901B-641D82DAD964}" presName="compChildNode" presStyleCnt="0"/>
      <dgm:spPr/>
    </dgm:pt>
    <dgm:pt modelId="{B04CEC85-2202-4340-AC04-82DD7E4414AF}" type="pres">
      <dgm:prSet presAssocID="{5CDC4040-FA6B-40FB-901B-641D82DAD964}" presName="theInnerList" presStyleCnt="0"/>
      <dgm:spPr/>
    </dgm:pt>
    <dgm:pt modelId="{E9A8E738-709B-4A70-9A9E-90FF98C3F0BD}" type="pres">
      <dgm:prSet presAssocID="{FD46664D-A5B3-41A4-AEB6-58D8B5EC60FE}" presName="childNode" presStyleLbl="node1" presStyleIdx="4" presStyleCnt="6">
        <dgm:presLayoutVars>
          <dgm:bulletEnabled val="1"/>
        </dgm:presLayoutVars>
      </dgm:prSet>
      <dgm:spPr/>
    </dgm:pt>
    <dgm:pt modelId="{4346F09D-9CC0-408E-B3E7-6A2B56C043CF}" type="pres">
      <dgm:prSet presAssocID="{FD46664D-A5B3-41A4-AEB6-58D8B5EC60FE}" presName="aSpace2" presStyleCnt="0"/>
      <dgm:spPr/>
    </dgm:pt>
    <dgm:pt modelId="{26703EF9-7A97-417A-8770-E1C419A12D9F}" type="pres">
      <dgm:prSet presAssocID="{C9F15A56-1F88-4907-BD2D-4B404531A16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8513610-3C40-4472-B918-44AE6549E004}" type="presOf" srcId="{CD444BD3-49E8-4DBD-87B5-993232053F8C}" destId="{303C4424-9E65-4AE2-B08A-E27DEC86DDDA}" srcOrd="0" destOrd="0" presId="urn:microsoft.com/office/officeart/2005/8/layout/lProcess2"/>
    <dgm:cxn modelId="{FD432B25-2FD5-416B-800D-4CC18C2EE932}" srcId="{CD444BD3-49E8-4DBD-87B5-993232053F8C}" destId="{F600C903-B84A-4E8D-B57D-13E1611A017F}" srcOrd="1" destOrd="0" parTransId="{68F8450F-B48C-47BE-A846-0C255C6F986C}" sibTransId="{54E3D89A-C4BA-45C0-9C07-D7E1E7DDF229}"/>
    <dgm:cxn modelId="{FF522D30-2661-48ED-A43A-4E42C415AADC}" type="presOf" srcId="{8F7486D2-0158-4BB2-8186-D046CF9B0F86}" destId="{4F70C982-FEB6-4A79-973F-DAD7174082C3}" srcOrd="0" destOrd="0" presId="urn:microsoft.com/office/officeart/2005/8/layout/lProcess2"/>
    <dgm:cxn modelId="{CE3FF45B-151F-4C87-8235-E80DE1A0EBE0}" srcId="{5CDC4040-FA6B-40FB-901B-641D82DAD964}" destId="{FD46664D-A5B3-41A4-AEB6-58D8B5EC60FE}" srcOrd="0" destOrd="0" parTransId="{970BFB36-FC12-4725-A747-84EAF51FD577}" sibTransId="{77B10819-9913-4156-9483-49F1C93CE7F8}"/>
    <dgm:cxn modelId="{FE3AF941-5861-40EA-98EB-25DBB0F08A71}" srcId="{76FE6072-3E58-4D71-9B10-A1AB64378BAC}" destId="{5CDC4040-FA6B-40FB-901B-641D82DAD964}" srcOrd="2" destOrd="0" parTransId="{8BDD916E-CB7A-4A78-A42A-4531BF67609A}" sibTransId="{EFF95869-79B0-4CB8-BB50-509F6C063C4A}"/>
    <dgm:cxn modelId="{8846E756-B335-41CA-B93F-5F9009EC04D1}" srcId="{5CDC4040-FA6B-40FB-901B-641D82DAD964}" destId="{C9F15A56-1F88-4907-BD2D-4B404531A166}" srcOrd="1" destOrd="0" parTransId="{0988066D-249B-4EB3-A4D9-12A690B4BC68}" sibTransId="{62AE63CB-DE30-4413-9DDD-B1E6EC405F8E}"/>
    <dgm:cxn modelId="{3A849158-20D2-46E7-8B3B-D9DBA9F2718A}" type="presOf" srcId="{5CDC4040-FA6B-40FB-901B-641D82DAD964}" destId="{FFE37D68-85A9-433C-B622-317C6D1BBA7A}" srcOrd="0" destOrd="0" presId="urn:microsoft.com/office/officeart/2005/8/layout/lProcess2"/>
    <dgm:cxn modelId="{8B2B1B7E-5880-47F0-B264-5A82E5CA945F}" type="presOf" srcId="{F600C903-B84A-4E8D-B57D-13E1611A017F}" destId="{30E7553B-9753-4265-A238-78CFBA2E8A95}" srcOrd="0" destOrd="0" presId="urn:microsoft.com/office/officeart/2005/8/layout/lProcess2"/>
    <dgm:cxn modelId="{D80F3F85-2350-4601-B4C2-1C3D3B8A10C3}" srcId="{76FE6072-3E58-4D71-9B10-A1AB64378BAC}" destId="{5B80DD2B-1F92-4A60-BC87-FF278F5DA31E}" srcOrd="1" destOrd="0" parTransId="{9BE180A9-497B-4D51-91C2-1252D11586C6}" sibTransId="{DF4CC55C-F8C0-4541-BB06-736D881A4611}"/>
    <dgm:cxn modelId="{744BFF96-222D-4C57-938C-652B4CE11CDB}" srcId="{CD444BD3-49E8-4DBD-87B5-993232053F8C}" destId="{8F7486D2-0158-4BB2-8186-D046CF9B0F86}" srcOrd="0" destOrd="0" parTransId="{65C3B26F-A9D5-4F7C-83A6-7D7D2E2D460D}" sibTransId="{B6C9DC43-53BD-430C-8429-80D0DFAEB87E}"/>
    <dgm:cxn modelId="{89C9F3A2-4115-4A19-8A42-ACAB761E6420}" type="presOf" srcId="{5B80DD2B-1F92-4A60-BC87-FF278F5DA31E}" destId="{AC8799C3-4C30-4E91-BEDD-DF5CBF4C9B68}" srcOrd="1" destOrd="0" presId="urn:microsoft.com/office/officeart/2005/8/layout/lProcess2"/>
    <dgm:cxn modelId="{87A9ACB1-E322-4034-BA0E-8A3594335B19}" type="presOf" srcId="{2D142D6C-7E5F-4751-866C-2DEBDE5EFC4D}" destId="{8E56A681-1877-49C5-96C9-E3E320BFBCE3}" srcOrd="0" destOrd="0" presId="urn:microsoft.com/office/officeart/2005/8/layout/lProcess2"/>
    <dgm:cxn modelId="{9EFBB5B2-C770-4200-8B7B-0DDAC8921FEE}" type="presOf" srcId="{C9F15A56-1F88-4907-BD2D-4B404531A166}" destId="{26703EF9-7A97-417A-8770-E1C419A12D9F}" srcOrd="0" destOrd="0" presId="urn:microsoft.com/office/officeart/2005/8/layout/lProcess2"/>
    <dgm:cxn modelId="{903A65C5-6276-43D0-A0D5-0E8040927340}" type="presOf" srcId="{0CADCC23-984C-4EAD-A388-84BEEBA499AA}" destId="{F574342A-8255-4242-935C-55864A9A0ACC}" srcOrd="0" destOrd="0" presId="urn:microsoft.com/office/officeart/2005/8/layout/lProcess2"/>
    <dgm:cxn modelId="{330C27C6-8317-4954-AD6F-48BC9011D7E6}" srcId="{76FE6072-3E58-4D71-9B10-A1AB64378BAC}" destId="{CD444BD3-49E8-4DBD-87B5-993232053F8C}" srcOrd="0" destOrd="0" parTransId="{79729F22-15A5-4F33-B268-24CA2A173917}" sibTransId="{91A6D93C-E668-4428-AF9B-4C220400FB87}"/>
    <dgm:cxn modelId="{6D854EC8-949A-42ED-8B50-0DE400330ADE}" type="presOf" srcId="{5B80DD2B-1F92-4A60-BC87-FF278F5DA31E}" destId="{73791A68-F5A0-4216-AD7A-524BF64A6E18}" srcOrd="0" destOrd="0" presId="urn:microsoft.com/office/officeart/2005/8/layout/lProcess2"/>
    <dgm:cxn modelId="{A318A9CE-6D29-48EC-AA62-BE1547BF98E4}" type="presOf" srcId="{76FE6072-3E58-4D71-9B10-A1AB64378BAC}" destId="{882FE6A3-ADA9-4CB2-B1DD-61608514E494}" srcOrd="0" destOrd="0" presId="urn:microsoft.com/office/officeart/2005/8/layout/lProcess2"/>
    <dgm:cxn modelId="{460024DD-727D-4BF3-AC53-BFAEFEA09911}" srcId="{5B80DD2B-1F92-4A60-BC87-FF278F5DA31E}" destId="{0CADCC23-984C-4EAD-A388-84BEEBA499AA}" srcOrd="0" destOrd="0" parTransId="{23031CC5-A459-4D45-B627-7DC1298709E2}" sibTransId="{282C47A8-E5C8-4C6D-A66C-5A6A00881F77}"/>
    <dgm:cxn modelId="{45E133DF-228C-477F-BBE3-EC69BB5307F1}" type="presOf" srcId="{5CDC4040-FA6B-40FB-901B-641D82DAD964}" destId="{1C453423-A4FF-4C73-8ED5-04E23F8CC572}" srcOrd="1" destOrd="0" presId="urn:microsoft.com/office/officeart/2005/8/layout/lProcess2"/>
    <dgm:cxn modelId="{54D287E2-0BF5-4FA7-A051-C9383FE260B2}" type="presOf" srcId="{CD444BD3-49E8-4DBD-87B5-993232053F8C}" destId="{9A2B8AA5-1EB9-4AFE-B1FA-8838D38D2393}" srcOrd="1" destOrd="0" presId="urn:microsoft.com/office/officeart/2005/8/layout/lProcess2"/>
    <dgm:cxn modelId="{98E16EEE-F917-428D-9B6B-E7FA61317271}" srcId="{5B80DD2B-1F92-4A60-BC87-FF278F5DA31E}" destId="{2D142D6C-7E5F-4751-866C-2DEBDE5EFC4D}" srcOrd="1" destOrd="0" parTransId="{E2294FD0-3C49-4516-AA42-9A8D043ACBC8}" sibTransId="{202F4C30-6EE6-4334-BDC6-270B09D9D722}"/>
    <dgm:cxn modelId="{445774EF-C87B-445B-813A-F688945302B8}" type="presOf" srcId="{FD46664D-A5B3-41A4-AEB6-58D8B5EC60FE}" destId="{E9A8E738-709B-4A70-9A9E-90FF98C3F0BD}" srcOrd="0" destOrd="0" presId="urn:microsoft.com/office/officeart/2005/8/layout/lProcess2"/>
    <dgm:cxn modelId="{10992432-AE2F-4D5E-BDBA-6E51F9C8CDC1}" type="presParOf" srcId="{882FE6A3-ADA9-4CB2-B1DD-61608514E494}" destId="{E4241F49-DC30-4BE8-BB63-B66C23B16781}" srcOrd="0" destOrd="0" presId="urn:microsoft.com/office/officeart/2005/8/layout/lProcess2"/>
    <dgm:cxn modelId="{C44C0738-ED02-475A-9267-2724445E5788}" type="presParOf" srcId="{E4241F49-DC30-4BE8-BB63-B66C23B16781}" destId="{303C4424-9E65-4AE2-B08A-E27DEC86DDDA}" srcOrd="0" destOrd="0" presId="urn:microsoft.com/office/officeart/2005/8/layout/lProcess2"/>
    <dgm:cxn modelId="{E0406F9B-8C5D-4706-97D0-8F4F5D3448D9}" type="presParOf" srcId="{E4241F49-DC30-4BE8-BB63-B66C23B16781}" destId="{9A2B8AA5-1EB9-4AFE-B1FA-8838D38D2393}" srcOrd="1" destOrd="0" presId="urn:microsoft.com/office/officeart/2005/8/layout/lProcess2"/>
    <dgm:cxn modelId="{2020CAEC-383C-493C-B641-0242292CC500}" type="presParOf" srcId="{E4241F49-DC30-4BE8-BB63-B66C23B16781}" destId="{147AF2B1-847C-42B1-903D-3770A3243541}" srcOrd="2" destOrd="0" presId="urn:microsoft.com/office/officeart/2005/8/layout/lProcess2"/>
    <dgm:cxn modelId="{90B0E417-D616-4409-AED5-82D1A2411F5A}" type="presParOf" srcId="{147AF2B1-847C-42B1-903D-3770A3243541}" destId="{941F6E14-7844-4848-9EDD-5B725A200190}" srcOrd="0" destOrd="0" presId="urn:microsoft.com/office/officeart/2005/8/layout/lProcess2"/>
    <dgm:cxn modelId="{E621E98E-44A9-4E58-AFCD-93F63797746C}" type="presParOf" srcId="{941F6E14-7844-4848-9EDD-5B725A200190}" destId="{4F70C982-FEB6-4A79-973F-DAD7174082C3}" srcOrd="0" destOrd="0" presId="urn:microsoft.com/office/officeart/2005/8/layout/lProcess2"/>
    <dgm:cxn modelId="{4CB55A4D-6EAA-46C5-A243-9412D0DBB13A}" type="presParOf" srcId="{941F6E14-7844-4848-9EDD-5B725A200190}" destId="{2F8BDDB4-547B-4D9B-ADA8-FFF8E234E0A3}" srcOrd="1" destOrd="0" presId="urn:microsoft.com/office/officeart/2005/8/layout/lProcess2"/>
    <dgm:cxn modelId="{002D58A5-9D93-43FC-AC79-6671F93D305E}" type="presParOf" srcId="{941F6E14-7844-4848-9EDD-5B725A200190}" destId="{30E7553B-9753-4265-A238-78CFBA2E8A95}" srcOrd="2" destOrd="0" presId="urn:microsoft.com/office/officeart/2005/8/layout/lProcess2"/>
    <dgm:cxn modelId="{BE8B4982-3732-4AA0-935B-F9AAD3A842FF}" type="presParOf" srcId="{882FE6A3-ADA9-4CB2-B1DD-61608514E494}" destId="{602F527A-9D65-448D-B0D0-05B0861DA3B6}" srcOrd="1" destOrd="0" presId="urn:microsoft.com/office/officeart/2005/8/layout/lProcess2"/>
    <dgm:cxn modelId="{CABB81D8-A56F-47F4-B0DD-D88832547EA3}" type="presParOf" srcId="{882FE6A3-ADA9-4CB2-B1DD-61608514E494}" destId="{3AB8A9BA-533D-469C-ACCC-BBF8733F0546}" srcOrd="2" destOrd="0" presId="urn:microsoft.com/office/officeart/2005/8/layout/lProcess2"/>
    <dgm:cxn modelId="{921566C0-ACAD-4BAC-AFB7-68772D2924AB}" type="presParOf" srcId="{3AB8A9BA-533D-469C-ACCC-BBF8733F0546}" destId="{73791A68-F5A0-4216-AD7A-524BF64A6E18}" srcOrd="0" destOrd="0" presId="urn:microsoft.com/office/officeart/2005/8/layout/lProcess2"/>
    <dgm:cxn modelId="{EBB47AD0-2370-4CA5-A867-656F090BB428}" type="presParOf" srcId="{3AB8A9BA-533D-469C-ACCC-BBF8733F0546}" destId="{AC8799C3-4C30-4E91-BEDD-DF5CBF4C9B68}" srcOrd="1" destOrd="0" presId="urn:microsoft.com/office/officeart/2005/8/layout/lProcess2"/>
    <dgm:cxn modelId="{518B0838-113F-47E6-8904-F717BB8BA2F2}" type="presParOf" srcId="{3AB8A9BA-533D-469C-ACCC-BBF8733F0546}" destId="{95291401-0703-46BE-9461-6741A43057CF}" srcOrd="2" destOrd="0" presId="urn:microsoft.com/office/officeart/2005/8/layout/lProcess2"/>
    <dgm:cxn modelId="{1DE8616F-20C2-47EF-AD15-377FE47D8709}" type="presParOf" srcId="{95291401-0703-46BE-9461-6741A43057CF}" destId="{C311F2EC-B526-46DC-949A-488FB3DD99B9}" srcOrd="0" destOrd="0" presId="urn:microsoft.com/office/officeart/2005/8/layout/lProcess2"/>
    <dgm:cxn modelId="{FE30D596-CF87-4196-829E-8DD97BBFA3E4}" type="presParOf" srcId="{C311F2EC-B526-46DC-949A-488FB3DD99B9}" destId="{F574342A-8255-4242-935C-55864A9A0ACC}" srcOrd="0" destOrd="0" presId="urn:microsoft.com/office/officeart/2005/8/layout/lProcess2"/>
    <dgm:cxn modelId="{AA0C8397-8EB6-4571-A40D-DF3F8D8F06DD}" type="presParOf" srcId="{C311F2EC-B526-46DC-949A-488FB3DD99B9}" destId="{03A51421-4F99-4EDF-B777-9296E3F46E9B}" srcOrd="1" destOrd="0" presId="urn:microsoft.com/office/officeart/2005/8/layout/lProcess2"/>
    <dgm:cxn modelId="{2356FE12-1284-4ACF-B49B-4A42592ACD03}" type="presParOf" srcId="{C311F2EC-B526-46DC-949A-488FB3DD99B9}" destId="{8E56A681-1877-49C5-96C9-E3E320BFBCE3}" srcOrd="2" destOrd="0" presId="urn:microsoft.com/office/officeart/2005/8/layout/lProcess2"/>
    <dgm:cxn modelId="{E2CCFA77-2BF9-4714-B315-379A95FA575C}" type="presParOf" srcId="{882FE6A3-ADA9-4CB2-B1DD-61608514E494}" destId="{C7214B7D-7369-4BF7-BA03-F6C85F773370}" srcOrd="3" destOrd="0" presId="urn:microsoft.com/office/officeart/2005/8/layout/lProcess2"/>
    <dgm:cxn modelId="{26753A2B-BC38-4BBA-ADEF-FA5BF23C65E9}" type="presParOf" srcId="{882FE6A3-ADA9-4CB2-B1DD-61608514E494}" destId="{45E63768-F555-457E-8A1C-FE9E0BF039AE}" srcOrd="4" destOrd="0" presId="urn:microsoft.com/office/officeart/2005/8/layout/lProcess2"/>
    <dgm:cxn modelId="{10EE8749-B75C-46DD-AE16-068A71999017}" type="presParOf" srcId="{45E63768-F555-457E-8A1C-FE9E0BF039AE}" destId="{FFE37D68-85A9-433C-B622-317C6D1BBA7A}" srcOrd="0" destOrd="0" presId="urn:microsoft.com/office/officeart/2005/8/layout/lProcess2"/>
    <dgm:cxn modelId="{1188EB22-A510-406E-96B5-5D37AB68CD20}" type="presParOf" srcId="{45E63768-F555-457E-8A1C-FE9E0BF039AE}" destId="{1C453423-A4FF-4C73-8ED5-04E23F8CC572}" srcOrd="1" destOrd="0" presId="urn:microsoft.com/office/officeart/2005/8/layout/lProcess2"/>
    <dgm:cxn modelId="{2FC1DBF3-E1EF-45B9-BB5E-834161A45A0C}" type="presParOf" srcId="{45E63768-F555-457E-8A1C-FE9E0BF039AE}" destId="{A899DBD7-0E12-48B9-B1AB-1B683AF3B7EE}" srcOrd="2" destOrd="0" presId="urn:microsoft.com/office/officeart/2005/8/layout/lProcess2"/>
    <dgm:cxn modelId="{44E87B90-3951-4C7D-B1CB-BB437225BC22}" type="presParOf" srcId="{A899DBD7-0E12-48B9-B1AB-1B683AF3B7EE}" destId="{B04CEC85-2202-4340-AC04-82DD7E4414AF}" srcOrd="0" destOrd="0" presId="urn:microsoft.com/office/officeart/2005/8/layout/lProcess2"/>
    <dgm:cxn modelId="{4845D041-B51F-4221-B08B-8F30B32BF362}" type="presParOf" srcId="{B04CEC85-2202-4340-AC04-82DD7E4414AF}" destId="{E9A8E738-709B-4A70-9A9E-90FF98C3F0BD}" srcOrd="0" destOrd="0" presId="urn:microsoft.com/office/officeart/2005/8/layout/lProcess2"/>
    <dgm:cxn modelId="{70CE16A8-35E1-4806-BC63-8204530EC3C8}" type="presParOf" srcId="{B04CEC85-2202-4340-AC04-82DD7E4414AF}" destId="{4346F09D-9CC0-408E-B3E7-6A2B56C043CF}" srcOrd="1" destOrd="0" presId="urn:microsoft.com/office/officeart/2005/8/layout/lProcess2"/>
    <dgm:cxn modelId="{D1DCA263-3123-4A2B-94EF-1BA5C6096085}" type="presParOf" srcId="{B04CEC85-2202-4340-AC04-82DD7E4414AF}" destId="{26703EF9-7A97-417A-8770-E1C419A12D9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553B6A-D962-40C4-9F0E-A677E92C2081}" type="doc">
      <dgm:prSet loTypeId="urn:microsoft.com/office/officeart/2011/layout/Circle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GB"/>
        </a:p>
      </dgm:t>
    </dgm:pt>
    <dgm:pt modelId="{1803D903-6AF4-468C-9EE9-2E7EB483310B}">
      <dgm:prSet phldrT="[Text]"/>
      <dgm:spPr/>
      <dgm:t>
        <a:bodyPr/>
        <a:lstStyle/>
        <a:p>
          <a:r>
            <a:rPr lang="fi-FI" dirty="0"/>
            <a:t>Idea</a:t>
          </a:r>
          <a:endParaRPr lang="en-GB" dirty="0"/>
        </a:p>
      </dgm:t>
    </dgm:pt>
    <dgm:pt modelId="{7BA6C332-9AE4-4AFA-83B6-1F7926AB07CD}" type="parTrans" cxnId="{0AF2BA7B-9FE0-4F14-95A8-DAF80469F68C}">
      <dgm:prSet/>
      <dgm:spPr/>
      <dgm:t>
        <a:bodyPr/>
        <a:lstStyle/>
        <a:p>
          <a:endParaRPr lang="en-GB"/>
        </a:p>
      </dgm:t>
    </dgm:pt>
    <dgm:pt modelId="{35725CAA-C867-4034-A815-3C95D52460C3}" type="sibTrans" cxnId="{0AF2BA7B-9FE0-4F14-95A8-DAF80469F68C}">
      <dgm:prSet/>
      <dgm:spPr/>
      <dgm:t>
        <a:bodyPr/>
        <a:lstStyle/>
        <a:p>
          <a:endParaRPr lang="en-GB"/>
        </a:p>
      </dgm:t>
    </dgm:pt>
    <dgm:pt modelId="{1BE64B8C-C2F8-4AD6-9130-432DF3928E06}">
      <dgm:prSet phldrT="[Text]"/>
      <dgm:spPr/>
      <dgm:t>
        <a:bodyPr/>
        <a:lstStyle/>
        <a:p>
          <a:r>
            <a:rPr lang="fi-FI" dirty="0"/>
            <a:t>Research &amp; Sewing</a:t>
          </a:r>
          <a:endParaRPr lang="en-GB" dirty="0"/>
        </a:p>
      </dgm:t>
    </dgm:pt>
    <dgm:pt modelId="{AC920C0C-BDDB-4231-88E1-A47DC4D022E3}" type="parTrans" cxnId="{8B98E724-09EC-47D8-8A93-AA9336CC4789}">
      <dgm:prSet/>
      <dgm:spPr/>
      <dgm:t>
        <a:bodyPr/>
        <a:lstStyle/>
        <a:p>
          <a:endParaRPr lang="en-GB"/>
        </a:p>
      </dgm:t>
    </dgm:pt>
    <dgm:pt modelId="{9D481432-7204-4BDA-9625-C70972B7C81F}" type="sibTrans" cxnId="{8B98E724-09EC-47D8-8A93-AA9336CC4789}">
      <dgm:prSet/>
      <dgm:spPr/>
      <dgm:t>
        <a:bodyPr/>
        <a:lstStyle/>
        <a:p>
          <a:endParaRPr lang="en-GB"/>
        </a:p>
      </dgm:t>
    </dgm:pt>
    <dgm:pt modelId="{764C8BB0-1C99-4B7C-AF55-AB5319628979}">
      <dgm:prSet phldrT="[Text]"/>
      <dgm:spPr/>
      <dgm:t>
        <a:bodyPr/>
        <a:lstStyle/>
        <a:p>
          <a:r>
            <a:rPr lang="fi-FI" dirty="0"/>
            <a:t>Realization</a:t>
          </a:r>
          <a:endParaRPr lang="en-GB" dirty="0"/>
        </a:p>
      </dgm:t>
    </dgm:pt>
    <dgm:pt modelId="{7D4AFCB6-37C7-44B6-99A8-24E27EFF4738}" type="parTrans" cxnId="{DEC37989-104B-4369-8168-8D453E9801A6}">
      <dgm:prSet/>
      <dgm:spPr/>
      <dgm:t>
        <a:bodyPr/>
        <a:lstStyle/>
        <a:p>
          <a:endParaRPr lang="en-GB"/>
        </a:p>
      </dgm:t>
    </dgm:pt>
    <dgm:pt modelId="{CA828C67-160D-4F75-ADD0-9FA642D4A16B}" type="sibTrans" cxnId="{DEC37989-104B-4369-8168-8D453E9801A6}">
      <dgm:prSet/>
      <dgm:spPr/>
      <dgm:t>
        <a:bodyPr/>
        <a:lstStyle/>
        <a:p>
          <a:endParaRPr lang="en-GB"/>
        </a:p>
      </dgm:t>
    </dgm:pt>
    <dgm:pt modelId="{6181C614-4650-4E7F-AD39-864FBC8D8D4D}" type="pres">
      <dgm:prSet presAssocID="{03553B6A-D962-40C4-9F0E-A677E92C208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040CBC3-0622-43E6-809E-78B7AC096933}" type="pres">
      <dgm:prSet presAssocID="{764C8BB0-1C99-4B7C-AF55-AB5319628979}" presName="Accent3" presStyleCnt="0"/>
      <dgm:spPr/>
    </dgm:pt>
    <dgm:pt modelId="{2A93050E-8485-40DF-9583-F42949B6E714}" type="pres">
      <dgm:prSet presAssocID="{764C8BB0-1C99-4B7C-AF55-AB5319628979}" presName="Accent" presStyleLbl="node1" presStyleIdx="0" presStyleCnt="3"/>
      <dgm:spPr/>
    </dgm:pt>
    <dgm:pt modelId="{46EEC193-322A-455A-B81F-0CDFE1F84BC9}" type="pres">
      <dgm:prSet presAssocID="{764C8BB0-1C99-4B7C-AF55-AB5319628979}" presName="ParentBackground3" presStyleCnt="0"/>
      <dgm:spPr/>
    </dgm:pt>
    <dgm:pt modelId="{B21C1683-5717-49E0-9D12-AF997394AA30}" type="pres">
      <dgm:prSet presAssocID="{764C8BB0-1C99-4B7C-AF55-AB5319628979}" presName="ParentBackground" presStyleLbl="fgAcc1" presStyleIdx="0" presStyleCnt="3"/>
      <dgm:spPr/>
    </dgm:pt>
    <dgm:pt modelId="{34110BE7-8CF1-443B-984C-B8E0430A880D}" type="pres">
      <dgm:prSet presAssocID="{764C8BB0-1C99-4B7C-AF55-AB531962897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15944E7-39A5-4A56-85F6-B067BABE22C5}" type="pres">
      <dgm:prSet presAssocID="{1BE64B8C-C2F8-4AD6-9130-432DF3928E06}" presName="Accent2" presStyleCnt="0"/>
      <dgm:spPr/>
    </dgm:pt>
    <dgm:pt modelId="{31B1001E-C7CB-44C8-A5F9-A90F187E9BBD}" type="pres">
      <dgm:prSet presAssocID="{1BE64B8C-C2F8-4AD6-9130-432DF3928E06}" presName="Accent" presStyleLbl="node1" presStyleIdx="1" presStyleCnt="3"/>
      <dgm:spPr/>
    </dgm:pt>
    <dgm:pt modelId="{14D7CD79-7025-4A82-9C2A-DE3F7A94AA01}" type="pres">
      <dgm:prSet presAssocID="{1BE64B8C-C2F8-4AD6-9130-432DF3928E06}" presName="ParentBackground2" presStyleCnt="0"/>
      <dgm:spPr/>
    </dgm:pt>
    <dgm:pt modelId="{77E73130-4048-48CE-8146-FE671109C036}" type="pres">
      <dgm:prSet presAssocID="{1BE64B8C-C2F8-4AD6-9130-432DF3928E06}" presName="ParentBackground" presStyleLbl="fgAcc1" presStyleIdx="1" presStyleCnt="3"/>
      <dgm:spPr/>
    </dgm:pt>
    <dgm:pt modelId="{6674F364-8E75-445D-8085-17BA53591AD1}" type="pres">
      <dgm:prSet presAssocID="{1BE64B8C-C2F8-4AD6-9130-432DF3928E0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ADDB309-A7B5-4A74-BF7C-EF9716ED6B0C}" type="pres">
      <dgm:prSet presAssocID="{1803D903-6AF4-468C-9EE9-2E7EB483310B}" presName="Accent1" presStyleCnt="0"/>
      <dgm:spPr/>
    </dgm:pt>
    <dgm:pt modelId="{9198F86C-45D1-4042-9D74-EC1977657A2E}" type="pres">
      <dgm:prSet presAssocID="{1803D903-6AF4-468C-9EE9-2E7EB483310B}" presName="Accent" presStyleLbl="node1" presStyleIdx="2" presStyleCnt="3"/>
      <dgm:spPr/>
    </dgm:pt>
    <dgm:pt modelId="{F20EB167-6738-499E-A52D-E3A5232B6F89}" type="pres">
      <dgm:prSet presAssocID="{1803D903-6AF4-468C-9EE9-2E7EB483310B}" presName="ParentBackground1" presStyleCnt="0"/>
      <dgm:spPr/>
    </dgm:pt>
    <dgm:pt modelId="{A044F161-A54C-4B64-833C-C480062A1073}" type="pres">
      <dgm:prSet presAssocID="{1803D903-6AF4-468C-9EE9-2E7EB483310B}" presName="ParentBackground" presStyleLbl="fgAcc1" presStyleIdx="2" presStyleCnt="3"/>
      <dgm:spPr/>
    </dgm:pt>
    <dgm:pt modelId="{9CD7837F-5965-4C82-8192-3C2D53B37452}" type="pres">
      <dgm:prSet presAssocID="{1803D903-6AF4-468C-9EE9-2E7EB483310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B98E724-09EC-47D8-8A93-AA9336CC4789}" srcId="{03553B6A-D962-40C4-9F0E-A677E92C2081}" destId="{1BE64B8C-C2F8-4AD6-9130-432DF3928E06}" srcOrd="1" destOrd="0" parTransId="{AC920C0C-BDDB-4231-88E1-A47DC4D022E3}" sibTransId="{9D481432-7204-4BDA-9625-C70972B7C81F}"/>
    <dgm:cxn modelId="{83350071-2903-4FCA-86B3-4D5926B5FCBE}" type="presOf" srcId="{764C8BB0-1C99-4B7C-AF55-AB5319628979}" destId="{34110BE7-8CF1-443B-984C-B8E0430A880D}" srcOrd="1" destOrd="0" presId="urn:microsoft.com/office/officeart/2011/layout/CircleProcess"/>
    <dgm:cxn modelId="{0AF2BA7B-9FE0-4F14-95A8-DAF80469F68C}" srcId="{03553B6A-D962-40C4-9F0E-A677E92C2081}" destId="{1803D903-6AF4-468C-9EE9-2E7EB483310B}" srcOrd="0" destOrd="0" parTransId="{7BA6C332-9AE4-4AFA-83B6-1F7926AB07CD}" sibTransId="{35725CAA-C867-4034-A815-3C95D52460C3}"/>
    <dgm:cxn modelId="{DEC37989-104B-4369-8168-8D453E9801A6}" srcId="{03553B6A-D962-40C4-9F0E-A677E92C2081}" destId="{764C8BB0-1C99-4B7C-AF55-AB5319628979}" srcOrd="2" destOrd="0" parTransId="{7D4AFCB6-37C7-44B6-99A8-24E27EFF4738}" sibTransId="{CA828C67-160D-4F75-ADD0-9FA642D4A16B}"/>
    <dgm:cxn modelId="{FD32E399-A439-42C4-BDD7-0B94EB80F7F8}" type="presOf" srcId="{03553B6A-D962-40C4-9F0E-A677E92C2081}" destId="{6181C614-4650-4E7F-AD39-864FBC8D8D4D}" srcOrd="0" destOrd="0" presId="urn:microsoft.com/office/officeart/2011/layout/CircleProcess"/>
    <dgm:cxn modelId="{648CBD9F-92E6-41EC-AEB6-3AAAEA50AE40}" type="presOf" srcId="{1BE64B8C-C2F8-4AD6-9130-432DF3928E06}" destId="{6674F364-8E75-445D-8085-17BA53591AD1}" srcOrd="1" destOrd="0" presId="urn:microsoft.com/office/officeart/2011/layout/CircleProcess"/>
    <dgm:cxn modelId="{D733F5AC-B8CC-4BD2-89A2-932DB681A2F6}" type="presOf" srcId="{1803D903-6AF4-468C-9EE9-2E7EB483310B}" destId="{9CD7837F-5965-4C82-8192-3C2D53B37452}" srcOrd="1" destOrd="0" presId="urn:microsoft.com/office/officeart/2011/layout/CircleProcess"/>
    <dgm:cxn modelId="{883768B0-BF0D-44B0-AB9F-AD5D38B48E2C}" type="presOf" srcId="{764C8BB0-1C99-4B7C-AF55-AB5319628979}" destId="{B21C1683-5717-49E0-9D12-AF997394AA30}" srcOrd="0" destOrd="0" presId="urn:microsoft.com/office/officeart/2011/layout/CircleProcess"/>
    <dgm:cxn modelId="{7E8DE3B5-62D9-47E5-9E09-35286D0E31A2}" type="presOf" srcId="{1BE64B8C-C2F8-4AD6-9130-432DF3928E06}" destId="{77E73130-4048-48CE-8146-FE671109C036}" srcOrd="0" destOrd="0" presId="urn:microsoft.com/office/officeart/2011/layout/CircleProcess"/>
    <dgm:cxn modelId="{336194C4-73CF-468F-B78A-1924E069CF47}" type="presOf" srcId="{1803D903-6AF4-468C-9EE9-2E7EB483310B}" destId="{A044F161-A54C-4B64-833C-C480062A1073}" srcOrd="0" destOrd="0" presId="urn:microsoft.com/office/officeart/2011/layout/CircleProcess"/>
    <dgm:cxn modelId="{FED56EBD-6A99-41CF-951A-E1204FD493FA}" type="presParOf" srcId="{6181C614-4650-4E7F-AD39-864FBC8D8D4D}" destId="{A040CBC3-0622-43E6-809E-78B7AC096933}" srcOrd="0" destOrd="0" presId="urn:microsoft.com/office/officeart/2011/layout/CircleProcess"/>
    <dgm:cxn modelId="{7AE694F1-9037-4280-A918-B80CD88F78EF}" type="presParOf" srcId="{A040CBC3-0622-43E6-809E-78B7AC096933}" destId="{2A93050E-8485-40DF-9583-F42949B6E714}" srcOrd="0" destOrd="0" presId="urn:microsoft.com/office/officeart/2011/layout/CircleProcess"/>
    <dgm:cxn modelId="{31D1CCC1-3DF9-4A8D-B98B-0F7DD95FB0F5}" type="presParOf" srcId="{6181C614-4650-4E7F-AD39-864FBC8D8D4D}" destId="{46EEC193-322A-455A-B81F-0CDFE1F84BC9}" srcOrd="1" destOrd="0" presId="urn:microsoft.com/office/officeart/2011/layout/CircleProcess"/>
    <dgm:cxn modelId="{C5EB27D0-6069-4D17-867B-377F18729BD7}" type="presParOf" srcId="{46EEC193-322A-455A-B81F-0CDFE1F84BC9}" destId="{B21C1683-5717-49E0-9D12-AF997394AA30}" srcOrd="0" destOrd="0" presId="urn:microsoft.com/office/officeart/2011/layout/CircleProcess"/>
    <dgm:cxn modelId="{0A178A70-4887-4E7D-BCA0-CC6882DE2DF2}" type="presParOf" srcId="{6181C614-4650-4E7F-AD39-864FBC8D8D4D}" destId="{34110BE7-8CF1-443B-984C-B8E0430A880D}" srcOrd="2" destOrd="0" presId="urn:microsoft.com/office/officeart/2011/layout/CircleProcess"/>
    <dgm:cxn modelId="{35B18639-67D3-42E4-BEDC-FD72EFB3801A}" type="presParOf" srcId="{6181C614-4650-4E7F-AD39-864FBC8D8D4D}" destId="{F15944E7-39A5-4A56-85F6-B067BABE22C5}" srcOrd="3" destOrd="0" presId="urn:microsoft.com/office/officeart/2011/layout/CircleProcess"/>
    <dgm:cxn modelId="{1BA69981-CD63-4FAC-B450-C63339423359}" type="presParOf" srcId="{F15944E7-39A5-4A56-85F6-B067BABE22C5}" destId="{31B1001E-C7CB-44C8-A5F9-A90F187E9BBD}" srcOrd="0" destOrd="0" presId="urn:microsoft.com/office/officeart/2011/layout/CircleProcess"/>
    <dgm:cxn modelId="{8AE8B780-763B-443C-8314-BE2AAFBFECF1}" type="presParOf" srcId="{6181C614-4650-4E7F-AD39-864FBC8D8D4D}" destId="{14D7CD79-7025-4A82-9C2A-DE3F7A94AA01}" srcOrd="4" destOrd="0" presId="urn:microsoft.com/office/officeart/2011/layout/CircleProcess"/>
    <dgm:cxn modelId="{DD2F20A9-C7E2-41C5-9ED8-8097841C9643}" type="presParOf" srcId="{14D7CD79-7025-4A82-9C2A-DE3F7A94AA01}" destId="{77E73130-4048-48CE-8146-FE671109C036}" srcOrd="0" destOrd="0" presId="urn:microsoft.com/office/officeart/2011/layout/CircleProcess"/>
    <dgm:cxn modelId="{A8A7CF5A-11CD-4341-8F68-081EBB463F92}" type="presParOf" srcId="{6181C614-4650-4E7F-AD39-864FBC8D8D4D}" destId="{6674F364-8E75-445D-8085-17BA53591AD1}" srcOrd="5" destOrd="0" presId="urn:microsoft.com/office/officeart/2011/layout/CircleProcess"/>
    <dgm:cxn modelId="{1EED963F-5C01-47AE-8A76-0D231981C621}" type="presParOf" srcId="{6181C614-4650-4E7F-AD39-864FBC8D8D4D}" destId="{7ADDB309-A7B5-4A74-BF7C-EF9716ED6B0C}" srcOrd="6" destOrd="0" presId="urn:microsoft.com/office/officeart/2011/layout/CircleProcess"/>
    <dgm:cxn modelId="{2DCA5D8A-2160-48AD-A087-85E2F11E1FFE}" type="presParOf" srcId="{7ADDB309-A7B5-4A74-BF7C-EF9716ED6B0C}" destId="{9198F86C-45D1-4042-9D74-EC1977657A2E}" srcOrd="0" destOrd="0" presId="urn:microsoft.com/office/officeart/2011/layout/CircleProcess"/>
    <dgm:cxn modelId="{CC6BEEFE-B215-4BD2-9177-AE97B095A162}" type="presParOf" srcId="{6181C614-4650-4E7F-AD39-864FBC8D8D4D}" destId="{F20EB167-6738-499E-A52D-E3A5232B6F89}" srcOrd="7" destOrd="0" presId="urn:microsoft.com/office/officeart/2011/layout/CircleProcess"/>
    <dgm:cxn modelId="{F3325489-A825-4C54-888E-56C2F3FAEA78}" type="presParOf" srcId="{F20EB167-6738-499E-A52D-E3A5232B6F89}" destId="{A044F161-A54C-4B64-833C-C480062A1073}" srcOrd="0" destOrd="0" presId="urn:microsoft.com/office/officeart/2011/layout/CircleProcess"/>
    <dgm:cxn modelId="{46478C6F-F0CC-4A7F-B26B-D3DB93906607}" type="presParOf" srcId="{6181C614-4650-4E7F-AD39-864FBC8D8D4D}" destId="{9CD7837F-5965-4C82-8192-3C2D53B3745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004334-EB4E-44E8-BB1B-29F03C1B0903}" type="doc">
      <dgm:prSet loTypeId="urn:microsoft.com/office/officeart/2005/8/layout/vList3" loCatId="list" qsTypeId="urn:microsoft.com/office/officeart/2005/8/quickstyle/simple1" qsCatId="simple" csTypeId="urn:microsoft.com/office/officeart/2005/8/colors/accent6_1" csCatId="accent6" phldr="1"/>
      <dgm:spPr/>
    </dgm:pt>
    <dgm:pt modelId="{C4CCC952-CB1B-4029-82BA-B521FF9DE0CE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PDF Downloadable Patterns</a:t>
          </a:r>
          <a:endParaRPr lang="en-GB" sz="2700" dirty="0">
            <a:latin typeface="+mj-lt"/>
          </a:endParaRPr>
        </a:p>
      </dgm:t>
    </dgm:pt>
    <dgm:pt modelId="{9A90A630-475B-4F23-AB9E-8F37C00DDF71}" type="parTrans" cxnId="{7AD0EFB9-615A-4D4A-A691-C525807CD702}">
      <dgm:prSet/>
      <dgm:spPr/>
      <dgm:t>
        <a:bodyPr/>
        <a:lstStyle/>
        <a:p>
          <a:endParaRPr lang="en-GB"/>
        </a:p>
      </dgm:t>
    </dgm:pt>
    <dgm:pt modelId="{058169C3-3E6B-41AB-B3FF-8F18A0D8F923}" type="sibTrans" cxnId="{7AD0EFB9-615A-4D4A-A691-C525807CD702}">
      <dgm:prSet/>
      <dgm:spPr/>
      <dgm:t>
        <a:bodyPr/>
        <a:lstStyle/>
        <a:p>
          <a:endParaRPr lang="en-GB"/>
        </a:p>
      </dgm:t>
    </dgm:pt>
    <dgm:pt modelId="{90A175CA-59E1-43A3-B519-097A5D68772A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Sewing Guides and Tutorials</a:t>
          </a:r>
          <a:endParaRPr lang="en-GB" sz="2700" dirty="0">
            <a:latin typeface="+mj-lt"/>
          </a:endParaRPr>
        </a:p>
      </dgm:t>
    </dgm:pt>
    <dgm:pt modelId="{ECF1F820-AF98-458F-A717-7C386B7FABD8}" type="parTrans" cxnId="{2579813D-B7E1-40C1-B6BA-6453A14F5D36}">
      <dgm:prSet/>
      <dgm:spPr/>
      <dgm:t>
        <a:bodyPr/>
        <a:lstStyle/>
        <a:p>
          <a:endParaRPr lang="en-GB"/>
        </a:p>
      </dgm:t>
    </dgm:pt>
    <dgm:pt modelId="{B3977DCF-4FED-44FB-9836-F06D1387C205}" type="sibTrans" cxnId="{2579813D-B7E1-40C1-B6BA-6453A14F5D36}">
      <dgm:prSet/>
      <dgm:spPr/>
      <dgm:t>
        <a:bodyPr/>
        <a:lstStyle/>
        <a:p>
          <a:endParaRPr lang="en-GB"/>
        </a:p>
      </dgm:t>
    </dgm:pt>
    <dgm:pt modelId="{884F8F38-5E7B-438F-ADAC-7EF5F77253D9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Fabric and Material Recommendations</a:t>
          </a:r>
          <a:endParaRPr lang="en-GB" sz="2700" dirty="0">
            <a:latin typeface="+mj-lt"/>
          </a:endParaRPr>
        </a:p>
      </dgm:t>
    </dgm:pt>
    <dgm:pt modelId="{C3F22870-7A11-49A8-B2EF-D3A78B15CF76}" type="parTrans" cxnId="{368F9F9C-6F77-452F-BEBE-3F177FE5CBD4}">
      <dgm:prSet/>
      <dgm:spPr/>
      <dgm:t>
        <a:bodyPr/>
        <a:lstStyle/>
        <a:p>
          <a:endParaRPr lang="en-GB"/>
        </a:p>
      </dgm:t>
    </dgm:pt>
    <dgm:pt modelId="{46B4018C-10FA-41C3-BACA-3BAED84E95EF}" type="sibTrans" cxnId="{368F9F9C-6F77-452F-BEBE-3F177FE5CBD4}">
      <dgm:prSet/>
      <dgm:spPr/>
      <dgm:t>
        <a:bodyPr/>
        <a:lstStyle/>
        <a:p>
          <a:endParaRPr lang="en-GB"/>
        </a:p>
      </dgm:t>
    </dgm:pt>
    <dgm:pt modelId="{0E6F4254-1F8D-4BBB-BE13-CC7A9007DC76}" type="pres">
      <dgm:prSet presAssocID="{07004334-EB4E-44E8-BB1B-29F03C1B0903}" presName="linearFlow" presStyleCnt="0">
        <dgm:presLayoutVars>
          <dgm:dir/>
          <dgm:resizeHandles val="exact"/>
        </dgm:presLayoutVars>
      </dgm:prSet>
      <dgm:spPr/>
    </dgm:pt>
    <dgm:pt modelId="{6F5A5953-9C92-4F35-BCB2-FD8D21B77AB3}" type="pres">
      <dgm:prSet presAssocID="{C4CCC952-CB1B-4029-82BA-B521FF9DE0CE}" presName="composite" presStyleCnt="0"/>
      <dgm:spPr/>
    </dgm:pt>
    <dgm:pt modelId="{BE709BF9-34CB-430B-8CB1-8CA5F16347CB}" type="pres">
      <dgm:prSet presAssocID="{C4CCC952-CB1B-4029-82BA-B521FF9DE0CE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7944CD8-4478-4B54-9F74-DD07544C939B}" type="pres">
      <dgm:prSet presAssocID="{C4CCC952-CB1B-4029-82BA-B521FF9DE0CE}" presName="txShp" presStyleLbl="node1" presStyleIdx="0" presStyleCnt="3">
        <dgm:presLayoutVars>
          <dgm:bulletEnabled val="1"/>
        </dgm:presLayoutVars>
      </dgm:prSet>
      <dgm:spPr/>
    </dgm:pt>
    <dgm:pt modelId="{40368320-6398-4BA8-9D01-E4D8661EF1BB}" type="pres">
      <dgm:prSet presAssocID="{058169C3-3E6B-41AB-B3FF-8F18A0D8F923}" presName="spacing" presStyleCnt="0"/>
      <dgm:spPr/>
    </dgm:pt>
    <dgm:pt modelId="{24806FF2-4D88-42BC-9C5F-7821F545E8C8}" type="pres">
      <dgm:prSet presAssocID="{90A175CA-59E1-43A3-B519-097A5D68772A}" presName="composite" presStyleCnt="0"/>
      <dgm:spPr/>
    </dgm:pt>
    <dgm:pt modelId="{564B5B08-36E9-4813-8682-B47695A2C4D5}" type="pres">
      <dgm:prSet presAssocID="{90A175CA-59E1-43A3-B519-097A5D68772A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3D64FC3F-E696-4897-BCE7-1AB834679611}" type="pres">
      <dgm:prSet presAssocID="{90A175CA-59E1-43A3-B519-097A5D68772A}" presName="txShp" presStyleLbl="node1" presStyleIdx="1" presStyleCnt="3">
        <dgm:presLayoutVars>
          <dgm:bulletEnabled val="1"/>
        </dgm:presLayoutVars>
      </dgm:prSet>
      <dgm:spPr/>
    </dgm:pt>
    <dgm:pt modelId="{64B8A65E-D930-4E20-AEE3-95665CB32D41}" type="pres">
      <dgm:prSet presAssocID="{B3977DCF-4FED-44FB-9836-F06D1387C205}" presName="spacing" presStyleCnt="0"/>
      <dgm:spPr/>
    </dgm:pt>
    <dgm:pt modelId="{241006A7-7436-4D25-A400-1865454109B8}" type="pres">
      <dgm:prSet presAssocID="{884F8F38-5E7B-438F-ADAC-7EF5F77253D9}" presName="composite" presStyleCnt="0"/>
      <dgm:spPr/>
    </dgm:pt>
    <dgm:pt modelId="{F993AA23-72D5-4B2A-B518-D599BF947CD0}" type="pres">
      <dgm:prSet presAssocID="{884F8F38-5E7B-438F-ADAC-7EF5F77253D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E284A80-9357-4D6D-A2F2-8A2DF4DB3743}" type="pres">
      <dgm:prSet presAssocID="{884F8F38-5E7B-438F-ADAC-7EF5F77253D9}" presName="txShp" presStyleLbl="node1" presStyleIdx="2" presStyleCnt="3">
        <dgm:presLayoutVars>
          <dgm:bulletEnabled val="1"/>
        </dgm:presLayoutVars>
      </dgm:prSet>
      <dgm:spPr/>
    </dgm:pt>
  </dgm:ptLst>
  <dgm:cxnLst>
    <dgm:cxn modelId="{F95B6C2B-80E4-468D-B05E-38C240CFC671}" type="presOf" srcId="{07004334-EB4E-44E8-BB1B-29F03C1B0903}" destId="{0E6F4254-1F8D-4BBB-BE13-CC7A9007DC76}" srcOrd="0" destOrd="0" presId="urn:microsoft.com/office/officeart/2005/8/layout/vList3"/>
    <dgm:cxn modelId="{E6574236-E1A4-49D6-9592-6FE70B455EEC}" type="presOf" srcId="{C4CCC952-CB1B-4029-82BA-B521FF9DE0CE}" destId="{C7944CD8-4478-4B54-9F74-DD07544C939B}" srcOrd="0" destOrd="0" presId="urn:microsoft.com/office/officeart/2005/8/layout/vList3"/>
    <dgm:cxn modelId="{2579813D-B7E1-40C1-B6BA-6453A14F5D36}" srcId="{07004334-EB4E-44E8-BB1B-29F03C1B0903}" destId="{90A175CA-59E1-43A3-B519-097A5D68772A}" srcOrd="1" destOrd="0" parTransId="{ECF1F820-AF98-458F-A717-7C386B7FABD8}" sibTransId="{B3977DCF-4FED-44FB-9836-F06D1387C205}"/>
    <dgm:cxn modelId="{8C5F6868-E245-40BF-BC5C-FD0AAF56B08D}" type="presOf" srcId="{884F8F38-5E7B-438F-ADAC-7EF5F77253D9}" destId="{9E284A80-9357-4D6D-A2F2-8A2DF4DB3743}" srcOrd="0" destOrd="0" presId="urn:microsoft.com/office/officeart/2005/8/layout/vList3"/>
    <dgm:cxn modelId="{B00AC273-BCCC-4543-A714-B7DE579C3B51}" type="presOf" srcId="{90A175CA-59E1-43A3-B519-097A5D68772A}" destId="{3D64FC3F-E696-4897-BCE7-1AB834679611}" srcOrd="0" destOrd="0" presId="urn:microsoft.com/office/officeart/2005/8/layout/vList3"/>
    <dgm:cxn modelId="{368F9F9C-6F77-452F-BEBE-3F177FE5CBD4}" srcId="{07004334-EB4E-44E8-BB1B-29F03C1B0903}" destId="{884F8F38-5E7B-438F-ADAC-7EF5F77253D9}" srcOrd="2" destOrd="0" parTransId="{C3F22870-7A11-49A8-B2EF-D3A78B15CF76}" sibTransId="{46B4018C-10FA-41C3-BACA-3BAED84E95EF}"/>
    <dgm:cxn modelId="{7AD0EFB9-615A-4D4A-A691-C525807CD702}" srcId="{07004334-EB4E-44E8-BB1B-29F03C1B0903}" destId="{C4CCC952-CB1B-4029-82BA-B521FF9DE0CE}" srcOrd="0" destOrd="0" parTransId="{9A90A630-475B-4F23-AB9E-8F37C00DDF71}" sibTransId="{058169C3-3E6B-41AB-B3FF-8F18A0D8F923}"/>
    <dgm:cxn modelId="{FF9C518C-7776-482C-8797-2C2F11926219}" type="presParOf" srcId="{0E6F4254-1F8D-4BBB-BE13-CC7A9007DC76}" destId="{6F5A5953-9C92-4F35-BCB2-FD8D21B77AB3}" srcOrd="0" destOrd="0" presId="urn:microsoft.com/office/officeart/2005/8/layout/vList3"/>
    <dgm:cxn modelId="{785843A8-F47D-4B94-B85E-F39A189D3493}" type="presParOf" srcId="{6F5A5953-9C92-4F35-BCB2-FD8D21B77AB3}" destId="{BE709BF9-34CB-430B-8CB1-8CA5F16347CB}" srcOrd="0" destOrd="0" presId="urn:microsoft.com/office/officeart/2005/8/layout/vList3"/>
    <dgm:cxn modelId="{3E035FFF-46E8-470C-B4C9-D54F8AD822C5}" type="presParOf" srcId="{6F5A5953-9C92-4F35-BCB2-FD8D21B77AB3}" destId="{C7944CD8-4478-4B54-9F74-DD07544C939B}" srcOrd="1" destOrd="0" presId="urn:microsoft.com/office/officeart/2005/8/layout/vList3"/>
    <dgm:cxn modelId="{51FB5C45-D43C-4FBD-889F-BA26752A755B}" type="presParOf" srcId="{0E6F4254-1F8D-4BBB-BE13-CC7A9007DC76}" destId="{40368320-6398-4BA8-9D01-E4D8661EF1BB}" srcOrd="1" destOrd="0" presId="urn:microsoft.com/office/officeart/2005/8/layout/vList3"/>
    <dgm:cxn modelId="{983766B8-7981-4032-8D5D-F19A19A6FC2C}" type="presParOf" srcId="{0E6F4254-1F8D-4BBB-BE13-CC7A9007DC76}" destId="{24806FF2-4D88-42BC-9C5F-7821F545E8C8}" srcOrd="2" destOrd="0" presId="urn:microsoft.com/office/officeart/2005/8/layout/vList3"/>
    <dgm:cxn modelId="{51992292-50FC-45DD-A47A-E41F73C76350}" type="presParOf" srcId="{24806FF2-4D88-42BC-9C5F-7821F545E8C8}" destId="{564B5B08-36E9-4813-8682-B47695A2C4D5}" srcOrd="0" destOrd="0" presId="urn:microsoft.com/office/officeart/2005/8/layout/vList3"/>
    <dgm:cxn modelId="{5F3C4D2E-5C9D-483C-A943-35CFC9D3083D}" type="presParOf" srcId="{24806FF2-4D88-42BC-9C5F-7821F545E8C8}" destId="{3D64FC3F-E696-4897-BCE7-1AB834679611}" srcOrd="1" destOrd="0" presId="urn:microsoft.com/office/officeart/2005/8/layout/vList3"/>
    <dgm:cxn modelId="{994868B2-5162-41AB-BE39-82B5FCF4013B}" type="presParOf" srcId="{0E6F4254-1F8D-4BBB-BE13-CC7A9007DC76}" destId="{64B8A65E-D930-4E20-AEE3-95665CB32D41}" srcOrd="3" destOrd="0" presId="urn:microsoft.com/office/officeart/2005/8/layout/vList3"/>
    <dgm:cxn modelId="{CFDCA302-6887-4DA7-A69A-681BD01928D2}" type="presParOf" srcId="{0E6F4254-1F8D-4BBB-BE13-CC7A9007DC76}" destId="{241006A7-7436-4D25-A400-1865454109B8}" srcOrd="4" destOrd="0" presId="urn:microsoft.com/office/officeart/2005/8/layout/vList3"/>
    <dgm:cxn modelId="{61B47596-0F28-40B3-9248-AC74832518E4}" type="presParOf" srcId="{241006A7-7436-4D25-A400-1865454109B8}" destId="{F993AA23-72D5-4B2A-B518-D599BF947CD0}" srcOrd="0" destOrd="0" presId="urn:microsoft.com/office/officeart/2005/8/layout/vList3"/>
    <dgm:cxn modelId="{0B52EB47-07DD-4847-91B9-3BE1E9266E25}" type="presParOf" srcId="{241006A7-7436-4D25-A400-1865454109B8}" destId="{9E284A80-9357-4D6D-A2F2-8A2DF4DB374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004334-EB4E-44E8-BB1B-29F03C1B0903}" type="doc">
      <dgm:prSet loTypeId="urn:microsoft.com/office/officeart/2005/8/layout/vList3" loCatId="list" qsTypeId="urn:microsoft.com/office/officeart/2005/8/quickstyle/simple1" qsCatId="simple" csTypeId="urn:microsoft.com/office/officeart/2005/8/colors/accent6_1" csCatId="accent6" phldr="1"/>
      <dgm:spPr/>
    </dgm:pt>
    <dgm:pt modelId="{C4CCC952-CB1B-4029-82BA-B521FF9DE0CE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Web Development</a:t>
          </a:r>
          <a:endParaRPr lang="en-GB" sz="2700" dirty="0">
            <a:latin typeface="+mj-lt"/>
          </a:endParaRPr>
        </a:p>
      </dgm:t>
    </dgm:pt>
    <dgm:pt modelId="{9A90A630-475B-4F23-AB9E-8F37C00DDF71}" type="parTrans" cxnId="{7AD0EFB9-615A-4D4A-A691-C525807CD702}">
      <dgm:prSet/>
      <dgm:spPr/>
      <dgm:t>
        <a:bodyPr/>
        <a:lstStyle/>
        <a:p>
          <a:endParaRPr lang="en-GB"/>
        </a:p>
      </dgm:t>
    </dgm:pt>
    <dgm:pt modelId="{058169C3-3E6B-41AB-B3FF-8F18A0D8F923}" type="sibTrans" cxnId="{7AD0EFB9-615A-4D4A-A691-C525807CD702}">
      <dgm:prSet/>
      <dgm:spPr/>
      <dgm:t>
        <a:bodyPr/>
        <a:lstStyle/>
        <a:p>
          <a:endParaRPr lang="en-GB"/>
        </a:p>
      </dgm:t>
    </dgm:pt>
    <dgm:pt modelId="{90A175CA-59E1-43A3-B519-097A5D68772A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Sizing Calculator</a:t>
          </a:r>
          <a:endParaRPr lang="en-GB" sz="2700" dirty="0">
            <a:latin typeface="+mj-lt"/>
          </a:endParaRPr>
        </a:p>
      </dgm:t>
    </dgm:pt>
    <dgm:pt modelId="{ECF1F820-AF98-458F-A717-7C386B7FABD8}" type="parTrans" cxnId="{2579813D-B7E1-40C1-B6BA-6453A14F5D36}">
      <dgm:prSet/>
      <dgm:spPr/>
      <dgm:t>
        <a:bodyPr/>
        <a:lstStyle/>
        <a:p>
          <a:endParaRPr lang="en-GB"/>
        </a:p>
      </dgm:t>
    </dgm:pt>
    <dgm:pt modelId="{B3977DCF-4FED-44FB-9836-F06D1387C205}" type="sibTrans" cxnId="{2579813D-B7E1-40C1-B6BA-6453A14F5D36}">
      <dgm:prSet/>
      <dgm:spPr/>
      <dgm:t>
        <a:bodyPr/>
        <a:lstStyle/>
        <a:p>
          <a:endParaRPr lang="en-GB"/>
        </a:p>
      </dgm:t>
    </dgm:pt>
    <dgm:pt modelId="{884F8F38-5E7B-438F-ADAC-7EF5F77253D9}">
      <dgm:prSet phldrT="[Text]" custT="1"/>
      <dgm:spPr/>
      <dgm:t>
        <a:bodyPr/>
        <a:lstStyle/>
        <a:p>
          <a:r>
            <a:rPr lang="fi-FI" sz="2700" dirty="0">
              <a:latin typeface="+mj-lt"/>
            </a:rPr>
            <a:t>Visualization Tool</a:t>
          </a:r>
          <a:endParaRPr lang="en-GB" sz="2700" dirty="0">
            <a:latin typeface="+mj-lt"/>
          </a:endParaRPr>
        </a:p>
      </dgm:t>
    </dgm:pt>
    <dgm:pt modelId="{C3F22870-7A11-49A8-B2EF-D3A78B15CF76}" type="parTrans" cxnId="{368F9F9C-6F77-452F-BEBE-3F177FE5CBD4}">
      <dgm:prSet/>
      <dgm:spPr/>
      <dgm:t>
        <a:bodyPr/>
        <a:lstStyle/>
        <a:p>
          <a:endParaRPr lang="en-GB"/>
        </a:p>
      </dgm:t>
    </dgm:pt>
    <dgm:pt modelId="{46B4018C-10FA-41C3-BACA-3BAED84E95EF}" type="sibTrans" cxnId="{368F9F9C-6F77-452F-BEBE-3F177FE5CBD4}">
      <dgm:prSet/>
      <dgm:spPr/>
      <dgm:t>
        <a:bodyPr/>
        <a:lstStyle/>
        <a:p>
          <a:endParaRPr lang="en-GB"/>
        </a:p>
      </dgm:t>
    </dgm:pt>
    <dgm:pt modelId="{0E6F4254-1F8D-4BBB-BE13-CC7A9007DC76}" type="pres">
      <dgm:prSet presAssocID="{07004334-EB4E-44E8-BB1B-29F03C1B0903}" presName="linearFlow" presStyleCnt="0">
        <dgm:presLayoutVars>
          <dgm:dir/>
          <dgm:resizeHandles val="exact"/>
        </dgm:presLayoutVars>
      </dgm:prSet>
      <dgm:spPr/>
    </dgm:pt>
    <dgm:pt modelId="{6F5A5953-9C92-4F35-BCB2-FD8D21B77AB3}" type="pres">
      <dgm:prSet presAssocID="{C4CCC952-CB1B-4029-82BA-B521FF9DE0CE}" presName="composite" presStyleCnt="0"/>
      <dgm:spPr/>
    </dgm:pt>
    <dgm:pt modelId="{BE709BF9-34CB-430B-8CB1-8CA5F16347CB}" type="pres">
      <dgm:prSet presAssocID="{C4CCC952-CB1B-4029-82BA-B521FF9DE0CE}" presName="imgShp" presStyleLbl="fgImgPlace1" presStyleIdx="0" presStyleCnt="3" custLinFactNeighborX="-29699" custLinFactNeighborY="1142"/>
      <dgm:spPr>
        <a:blipFill rotWithShape="1"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C7944CD8-4478-4B54-9F74-DD07544C939B}" type="pres">
      <dgm:prSet presAssocID="{C4CCC952-CB1B-4029-82BA-B521FF9DE0CE}" presName="txShp" presStyleLbl="node1" presStyleIdx="0" presStyleCnt="3">
        <dgm:presLayoutVars>
          <dgm:bulletEnabled val="1"/>
        </dgm:presLayoutVars>
      </dgm:prSet>
      <dgm:spPr/>
    </dgm:pt>
    <dgm:pt modelId="{40368320-6398-4BA8-9D01-E4D8661EF1BB}" type="pres">
      <dgm:prSet presAssocID="{058169C3-3E6B-41AB-B3FF-8F18A0D8F923}" presName="spacing" presStyleCnt="0"/>
      <dgm:spPr/>
    </dgm:pt>
    <dgm:pt modelId="{24806FF2-4D88-42BC-9C5F-7821F545E8C8}" type="pres">
      <dgm:prSet presAssocID="{90A175CA-59E1-43A3-B519-097A5D68772A}" presName="composite" presStyleCnt="0"/>
      <dgm:spPr/>
    </dgm:pt>
    <dgm:pt modelId="{564B5B08-36E9-4813-8682-B47695A2C4D5}" type="pres">
      <dgm:prSet presAssocID="{90A175CA-59E1-43A3-B519-097A5D68772A}" presName="imgShp" presStyleLbl="fgImgPlace1" presStyleIdx="1" presStyleCnt="3" custLinFactNeighborX="-29699" custLinFactNeighborY="5001"/>
      <dgm:spPr>
        <a:blipFill rotWithShape="1">
          <a:blip xmlns:r="http://schemas.openxmlformats.org/officeDocument/2006/relationships" r:embed="rId2"/>
          <a:srcRect/>
          <a:stretch>
            <a:fillRect t="-31000" b="-31000"/>
          </a:stretch>
        </a:blipFill>
      </dgm:spPr>
    </dgm:pt>
    <dgm:pt modelId="{3D64FC3F-E696-4897-BCE7-1AB834679611}" type="pres">
      <dgm:prSet presAssocID="{90A175CA-59E1-43A3-B519-097A5D68772A}" presName="txShp" presStyleLbl="node1" presStyleIdx="1" presStyleCnt="3">
        <dgm:presLayoutVars>
          <dgm:bulletEnabled val="1"/>
        </dgm:presLayoutVars>
      </dgm:prSet>
      <dgm:spPr/>
    </dgm:pt>
    <dgm:pt modelId="{64B8A65E-D930-4E20-AEE3-95665CB32D41}" type="pres">
      <dgm:prSet presAssocID="{B3977DCF-4FED-44FB-9836-F06D1387C205}" presName="spacing" presStyleCnt="0"/>
      <dgm:spPr/>
    </dgm:pt>
    <dgm:pt modelId="{241006A7-7436-4D25-A400-1865454109B8}" type="pres">
      <dgm:prSet presAssocID="{884F8F38-5E7B-438F-ADAC-7EF5F77253D9}" presName="composite" presStyleCnt="0"/>
      <dgm:spPr/>
    </dgm:pt>
    <dgm:pt modelId="{F993AA23-72D5-4B2A-B518-D599BF947CD0}" type="pres">
      <dgm:prSet presAssocID="{884F8F38-5E7B-438F-ADAC-7EF5F77253D9}" presName="imgShp" presStyleLbl="fgImgPlace1" presStyleIdx="2" presStyleCnt="3" custLinFactNeighborX="-30841" custLinFactNeighborY="-1142"/>
      <dgm:spPr>
        <a:blipFill rotWithShape="1">
          <a:blip xmlns:r="http://schemas.openxmlformats.org/officeDocument/2006/relationships" r:embed="rId3"/>
          <a:srcRect/>
          <a:stretch>
            <a:fillRect t="-67000" b="-67000"/>
          </a:stretch>
        </a:blipFill>
      </dgm:spPr>
    </dgm:pt>
    <dgm:pt modelId="{9E284A80-9357-4D6D-A2F2-8A2DF4DB3743}" type="pres">
      <dgm:prSet presAssocID="{884F8F38-5E7B-438F-ADAC-7EF5F77253D9}" presName="txShp" presStyleLbl="node1" presStyleIdx="2" presStyleCnt="3">
        <dgm:presLayoutVars>
          <dgm:bulletEnabled val="1"/>
        </dgm:presLayoutVars>
      </dgm:prSet>
      <dgm:spPr/>
    </dgm:pt>
  </dgm:ptLst>
  <dgm:cxnLst>
    <dgm:cxn modelId="{F95B6C2B-80E4-468D-B05E-38C240CFC671}" type="presOf" srcId="{07004334-EB4E-44E8-BB1B-29F03C1B0903}" destId="{0E6F4254-1F8D-4BBB-BE13-CC7A9007DC76}" srcOrd="0" destOrd="0" presId="urn:microsoft.com/office/officeart/2005/8/layout/vList3"/>
    <dgm:cxn modelId="{E6574236-E1A4-49D6-9592-6FE70B455EEC}" type="presOf" srcId="{C4CCC952-CB1B-4029-82BA-B521FF9DE0CE}" destId="{C7944CD8-4478-4B54-9F74-DD07544C939B}" srcOrd="0" destOrd="0" presId="urn:microsoft.com/office/officeart/2005/8/layout/vList3"/>
    <dgm:cxn modelId="{2579813D-B7E1-40C1-B6BA-6453A14F5D36}" srcId="{07004334-EB4E-44E8-BB1B-29F03C1B0903}" destId="{90A175CA-59E1-43A3-B519-097A5D68772A}" srcOrd="1" destOrd="0" parTransId="{ECF1F820-AF98-458F-A717-7C386B7FABD8}" sibTransId="{B3977DCF-4FED-44FB-9836-F06D1387C205}"/>
    <dgm:cxn modelId="{8C5F6868-E245-40BF-BC5C-FD0AAF56B08D}" type="presOf" srcId="{884F8F38-5E7B-438F-ADAC-7EF5F77253D9}" destId="{9E284A80-9357-4D6D-A2F2-8A2DF4DB3743}" srcOrd="0" destOrd="0" presId="urn:microsoft.com/office/officeart/2005/8/layout/vList3"/>
    <dgm:cxn modelId="{B00AC273-BCCC-4543-A714-B7DE579C3B51}" type="presOf" srcId="{90A175CA-59E1-43A3-B519-097A5D68772A}" destId="{3D64FC3F-E696-4897-BCE7-1AB834679611}" srcOrd="0" destOrd="0" presId="urn:microsoft.com/office/officeart/2005/8/layout/vList3"/>
    <dgm:cxn modelId="{368F9F9C-6F77-452F-BEBE-3F177FE5CBD4}" srcId="{07004334-EB4E-44E8-BB1B-29F03C1B0903}" destId="{884F8F38-5E7B-438F-ADAC-7EF5F77253D9}" srcOrd="2" destOrd="0" parTransId="{C3F22870-7A11-49A8-B2EF-D3A78B15CF76}" sibTransId="{46B4018C-10FA-41C3-BACA-3BAED84E95EF}"/>
    <dgm:cxn modelId="{7AD0EFB9-615A-4D4A-A691-C525807CD702}" srcId="{07004334-EB4E-44E8-BB1B-29F03C1B0903}" destId="{C4CCC952-CB1B-4029-82BA-B521FF9DE0CE}" srcOrd="0" destOrd="0" parTransId="{9A90A630-475B-4F23-AB9E-8F37C00DDF71}" sibTransId="{058169C3-3E6B-41AB-B3FF-8F18A0D8F923}"/>
    <dgm:cxn modelId="{FF9C518C-7776-482C-8797-2C2F11926219}" type="presParOf" srcId="{0E6F4254-1F8D-4BBB-BE13-CC7A9007DC76}" destId="{6F5A5953-9C92-4F35-BCB2-FD8D21B77AB3}" srcOrd="0" destOrd="0" presId="urn:microsoft.com/office/officeart/2005/8/layout/vList3"/>
    <dgm:cxn modelId="{785843A8-F47D-4B94-B85E-F39A189D3493}" type="presParOf" srcId="{6F5A5953-9C92-4F35-BCB2-FD8D21B77AB3}" destId="{BE709BF9-34CB-430B-8CB1-8CA5F16347CB}" srcOrd="0" destOrd="0" presId="urn:microsoft.com/office/officeart/2005/8/layout/vList3"/>
    <dgm:cxn modelId="{3E035FFF-46E8-470C-B4C9-D54F8AD822C5}" type="presParOf" srcId="{6F5A5953-9C92-4F35-BCB2-FD8D21B77AB3}" destId="{C7944CD8-4478-4B54-9F74-DD07544C939B}" srcOrd="1" destOrd="0" presId="urn:microsoft.com/office/officeart/2005/8/layout/vList3"/>
    <dgm:cxn modelId="{51FB5C45-D43C-4FBD-889F-BA26752A755B}" type="presParOf" srcId="{0E6F4254-1F8D-4BBB-BE13-CC7A9007DC76}" destId="{40368320-6398-4BA8-9D01-E4D8661EF1BB}" srcOrd="1" destOrd="0" presId="urn:microsoft.com/office/officeart/2005/8/layout/vList3"/>
    <dgm:cxn modelId="{983766B8-7981-4032-8D5D-F19A19A6FC2C}" type="presParOf" srcId="{0E6F4254-1F8D-4BBB-BE13-CC7A9007DC76}" destId="{24806FF2-4D88-42BC-9C5F-7821F545E8C8}" srcOrd="2" destOrd="0" presId="urn:microsoft.com/office/officeart/2005/8/layout/vList3"/>
    <dgm:cxn modelId="{51992292-50FC-45DD-A47A-E41F73C76350}" type="presParOf" srcId="{24806FF2-4D88-42BC-9C5F-7821F545E8C8}" destId="{564B5B08-36E9-4813-8682-B47695A2C4D5}" srcOrd="0" destOrd="0" presId="urn:microsoft.com/office/officeart/2005/8/layout/vList3"/>
    <dgm:cxn modelId="{5F3C4D2E-5C9D-483C-A943-35CFC9D3083D}" type="presParOf" srcId="{24806FF2-4D88-42BC-9C5F-7821F545E8C8}" destId="{3D64FC3F-E696-4897-BCE7-1AB834679611}" srcOrd="1" destOrd="0" presId="urn:microsoft.com/office/officeart/2005/8/layout/vList3"/>
    <dgm:cxn modelId="{994868B2-5162-41AB-BE39-82B5FCF4013B}" type="presParOf" srcId="{0E6F4254-1F8D-4BBB-BE13-CC7A9007DC76}" destId="{64B8A65E-D930-4E20-AEE3-95665CB32D41}" srcOrd="3" destOrd="0" presId="urn:microsoft.com/office/officeart/2005/8/layout/vList3"/>
    <dgm:cxn modelId="{CFDCA302-6887-4DA7-A69A-681BD01928D2}" type="presParOf" srcId="{0E6F4254-1F8D-4BBB-BE13-CC7A9007DC76}" destId="{241006A7-7436-4D25-A400-1865454109B8}" srcOrd="4" destOrd="0" presId="urn:microsoft.com/office/officeart/2005/8/layout/vList3"/>
    <dgm:cxn modelId="{61B47596-0F28-40B3-9248-AC74832518E4}" type="presParOf" srcId="{241006A7-7436-4D25-A400-1865454109B8}" destId="{F993AA23-72D5-4B2A-B518-D599BF947CD0}" srcOrd="0" destOrd="0" presId="urn:microsoft.com/office/officeart/2005/8/layout/vList3"/>
    <dgm:cxn modelId="{0B52EB47-07DD-4847-91B9-3BE1E9266E25}" type="presParOf" srcId="{241006A7-7436-4D25-A400-1865454109B8}" destId="{9E284A80-9357-4D6D-A2F2-8A2DF4DB374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4424-9E65-4AE2-B08A-E27DEC86DDDA}">
      <dsp:nvSpPr>
        <dsp:cNvPr id="0" name=""/>
        <dsp:cNvSpPr/>
      </dsp:nvSpPr>
      <dsp:spPr>
        <a:xfrm>
          <a:off x="992" y="0"/>
          <a:ext cx="2579687" cy="575266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US Market</a:t>
          </a:r>
          <a:endParaRPr lang="en-GB" sz="2700" kern="1200" dirty="0">
            <a:latin typeface="+mj-lt"/>
          </a:endParaRPr>
        </a:p>
      </dsp:txBody>
      <dsp:txXfrm>
        <a:off x="992" y="0"/>
        <a:ext cx="2579687" cy="1725800"/>
      </dsp:txXfrm>
    </dsp:sp>
    <dsp:sp modelId="{4F70C982-FEB6-4A79-973F-DAD7174082C3}">
      <dsp:nvSpPr>
        <dsp:cNvPr id="0" name=""/>
        <dsp:cNvSpPr/>
      </dsp:nvSpPr>
      <dsp:spPr>
        <a:xfrm>
          <a:off x="258960" y="1727485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Creative Industry market value grew from </a:t>
          </a:r>
          <a:r>
            <a:rPr lang="fi-FI" sz="1800" i="1" kern="1200" dirty="0">
              <a:latin typeface="+mj-lt"/>
            </a:rPr>
            <a:t>30.1 bil </a:t>
          </a:r>
          <a:r>
            <a:rPr lang="fi-FI" sz="1800" kern="1200" dirty="0">
              <a:latin typeface="+mj-lt"/>
            </a:rPr>
            <a:t>in 2011 to </a:t>
          </a:r>
          <a:r>
            <a:rPr lang="fi-FI" sz="1800" i="1" kern="1200" dirty="0">
              <a:latin typeface="+mj-lt"/>
            </a:rPr>
            <a:t>44 bil </a:t>
          </a:r>
          <a:r>
            <a:rPr lang="fi-FI" sz="1800" kern="1200" dirty="0">
              <a:latin typeface="+mj-lt"/>
            </a:rPr>
            <a:t>in 2016.</a:t>
          </a:r>
          <a:endParaRPr lang="en-GB" sz="1800" kern="1200" dirty="0">
            <a:latin typeface="+mj-lt"/>
          </a:endParaRPr>
        </a:p>
      </dsp:txBody>
      <dsp:txXfrm>
        <a:off x="309762" y="1778287"/>
        <a:ext cx="1962145" cy="1632904"/>
      </dsp:txXfrm>
    </dsp:sp>
    <dsp:sp modelId="{30E7553B-9753-4265-A238-78CFBA2E8A95}">
      <dsp:nvSpPr>
        <dsp:cNvPr id="0" name=""/>
        <dsp:cNvSpPr/>
      </dsp:nvSpPr>
      <dsp:spPr>
        <a:xfrm>
          <a:off x="258960" y="3728841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40% beginners, 50% intermediate.</a:t>
          </a:r>
          <a:endParaRPr lang="en-GB" sz="1800" kern="1200" dirty="0">
            <a:latin typeface="+mj-lt"/>
          </a:endParaRPr>
        </a:p>
      </dsp:txBody>
      <dsp:txXfrm>
        <a:off x="309762" y="3779643"/>
        <a:ext cx="1962145" cy="1632904"/>
      </dsp:txXfrm>
    </dsp:sp>
    <dsp:sp modelId="{73791A68-F5A0-4216-AD7A-524BF64A6E18}">
      <dsp:nvSpPr>
        <dsp:cNvPr id="0" name=""/>
        <dsp:cNvSpPr/>
      </dsp:nvSpPr>
      <dsp:spPr>
        <a:xfrm>
          <a:off x="2774156" y="0"/>
          <a:ext cx="2579687" cy="575266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UK Market</a:t>
          </a:r>
          <a:endParaRPr lang="en-GB" sz="2700" kern="1200" dirty="0">
            <a:latin typeface="+mj-lt"/>
          </a:endParaRPr>
        </a:p>
      </dsp:txBody>
      <dsp:txXfrm>
        <a:off x="2774156" y="0"/>
        <a:ext cx="2579687" cy="1725800"/>
      </dsp:txXfrm>
    </dsp:sp>
    <dsp:sp modelId="{F574342A-8255-4242-935C-55864A9A0ACC}">
      <dsp:nvSpPr>
        <dsp:cNvPr id="0" name=""/>
        <dsp:cNvSpPr/>
      </dsp:nvSpPr>
      <dsp:spPr>
        <a:xfrm>
          <a:off x="3032125" y="1727485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7.7 mil. people consider sewing as a hobby. 1 mil of those only started in the past 3 years.</a:t>
          </a:r>
          <a:endParaRPr lang="en-GB" sz="1800" kern="1200" dirty="0">
            <a:latin typeface="+mj-lt"/>
          </a:endParaRPr>
        </a:p>
      </dsp:txBody>
      <dsp:txXfrm>
        <a:off x="3082927" y="1778287"/>
        <a:ext cx="1962145" cy="1632904"/>
      </dsp:txXfrm>
    </dsp:sp>
    <dsp:sp modelId="{8E56A681-1877-49C5-96C9-E3E320BFBCE3}">
      <dsp:nvSpPr>
        <dsp:cNvPr id="0" name=""/>
        <dsp:cNvSpPr/>
      </dsp:nvSpPr>
      <dsp:spPr>
        <a:xfrm>
          <a:off x="3032125" y="3728841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Market leader for Arts &amp; Crafts in UK (HobbyCraft) reported a </a:t>
          </a:r>
          <a:r>
            <a:rPr lang="fi-FI" sz="1800" i="1" kern="1200" dirty="0">
              <a:latin typeface="+mj-lt"/>
            </a:rPr>
            <a:t>60% </a:t>
          </a:r>
          <a:r>
            <a:rPr lang="fi-FI" sz="1800" kern="1200" dirty="0">
              <a:latin typeface="+mj-lt"/>
            </a:rPr>
            <a:t>increase in sewing &amp; knitting patterns in 2016. </a:t>
          </a:r>
          <a:endParaRPr lang="en-GB" sz="1800" kern="1200" dirty="0">
            <a:latin typeface="+mj-lt"/>
          </a:endParaRPr>
        </a:p>
      </dsp:txBody>
      <dsp:txXfrm>
        <a:off x="3082927" y="3779643"/>
        <a:ext cx="1962145" cy="1632904"/>
      </dsp:txXfrm>
    </dsp:sp>
    <dsp:sp modelId="{FFE37D68-85A9-433C-B622-317C6D1BBA7A}">
      <dsp:nvSpPr>
        <dsp:cNvPr id="0" name=""/>
        <dsp:cNvSpPr/>
      </dsp:nvSpPr>
      <dsp:spPr>
        <a:xfrm>
          <a:off x="5547320" y="0"/>
          <a:ext cx="2579687" cy="575266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German Market</a:t>
          </a:r>
          <a:endParaRPr lang="en-GB" sz="2700" kern="1200" dirty="0">
            <a:latin typeface="+mj-lt"/>
          </a:endParaRPr>
        </a:p>
      </dsp:txBody>
      <dsp:txXfrm>
        <a:off x="5547320" y="0"/>
        <a:ext cx="2579687" cy="1725800"/>
      </dsp:txXfrm>
    </dsp:sp>
    <dsp:sp modelId="{E9A8E738-709B-4A70-9A9E-90FF98C3F0BD}">
      <dsp:nvSpPr>
        <dsp:cNvPr id="0" name=""/>
        <dsp:cNvSpPr/>
      </dsp:nvSpPr>
      <dsp:spPr>
        <a:xfrm>
          <a:off x="5805289" y="1727485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3 mil. sew, knit or craft at least once a week. 6.7 mil. at least once a month. </a:t>
          </a:r>
          <a:endParaRPr lang="en-GB" sz="1800" kern="1200" dirty="0">
            <a:latin typeface="+mj-lt"/>
          </a:endParaRPr>
        </a:p>
      </dsp:txBody>
      <dsp:txXfrm>
        <a:off x="5856091" y="1778287"/>
        <a:ext cx="1962145" cy="1632904"/>
      </dsp:txXfrm>
    </dsp:sp>
    <dsp:sp modelId="{26703EF9-7A97-417A-8770-E1C419A12D9F}">
      <dsp:nvSpPr>
        <dsp:cNvPr id="0" name=""/>
        <dsp:cNvSpPr/>
      </dsp:nvSpPr>
      <dsp:spPr>
        <a:xfrm>
          <a:off x="5805289" y="3728841"/>
          <a:ext cx="2063749" cy="1734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>
              <a:latin typeface="+mj-lt"/>
            </a:rPr>
            <a:t>Sewing most popular hobby in Germany (overtook knitting)</a:t>
          </a:r>
          <a:endParaRPr lang="en-GB" sz="1800" kern="1200" dirty="0">
            <a:latin typeface="+mj-lt"/>
          </a:endParaRPr>
        </a:p>
      </dsp:txBody>
      <dsp:txXfrm>
        <a:off x="5856091" y="3779643"/>
        <a:ext cx="1962145" cy="163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3050E-8485-40DF-9583-F42949B6E714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C1683-5717-49E0-9D12-AF997394AA30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/>
            <a:t>Realization</a:t>
          </a:r>
          <a:endParaRPr lang="en-GB" sz="2700" kern="1200" dirty="0"/>
        </a:p>
      </dsp:txBody>
      <dsp:txXfrm>
        <a:off x="6034153" y="1891534"/>
        <a:ext cx="1635870" cy="1636029"/>
      </dsp:txXfrm>
    </dsp:sp>
    <dsp:sp modelId="{31B1001E-C7CB-44C8-A5F9-A90F187E9BBD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73130-4048-48CE-8146-FE671109C036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/>
            <a:t>Research &amp; Sewing</a:t>
          </a:r>
          <a:endParaRPr lang="en-GB" sz="2700" kern="1200" dirty="0"/>
        </a:p>
      </dsp:txBody>
      <dsp:txXfrm>
        <a:off x="3498075" y="1891534"/>
        <a:ext cx="1635870" cy="1636029"/>
      </dsp:txXfrm>
    </dsp:sp>
    <dsp:sp modelId="{9198F86C-45D1-4042-9D74-EC1977657A2E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4F161-A54C-4B64-833C-C480062A1073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/>
            <a:t>Idea</a:t>
          </a:r>
          <a:endParaRPr lang="en-GB" sz="2700" kern="1200" dirty="0"/>
        </a:p>
      </dsp:txBody>
      <dsp:txXfrm>
        <a:off x="961997" y="1891534"/>
        <a:ext cx="1635870" cy="1636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44CD8-4478-4B54-9F74-DD07544C939B}">
      <dsp:nvSpPr>
        <dsp:cNvPr id="0" name=""/>
        <dsp:cNvSpPr/>
      </dsp:nvSpPr>
      <dsp:spPr>
        <a:xfrm rot="10800000">
          <a:off x="1780075" y="1712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PDF Downloadable Patterns</a:t>
          </a:r>
          <a:endParaRPr lang="en-GB" sz="2700" kern="1200" dirty="0">
            <a:latin typeface="+mj-lt"/>
          </a:endParaRPr>
        </a:p>
      </dsp:txBody>
      <dsp:txXfrm rot="10800000">
        <a:off x="2012784" y="1712"/>
        <a:ext cx="5910564" cy="930837"/>
      </dsp:txXfrm>
    </dsp:sp>
    <dsp:sp modelId="{BE709BF9-34CB-430B-8CB1-8CA5F16347CB}">
      <dsp:nvSpPr>
        <dsp:cNvPr id="0" name=""/>
        <dsp:cNvSpPr/>
      </dsp:nvSpPr>
      <dsp:spPr>
        <a:xfrm>
          <a:off x="1314656" y="1712"/>
          <a:ext cx="930837" cy="9308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4FC3F-E696-4897-BCE7-1AB834679611}">
      <dsp:nvSpPr>
        <dsp:cNvPr id="0" name=""/>
        <dsp:cNvSpPr/>
      </dsp:nvSpPr>
      <dsp:spPr>
        <a:xfrm rot="10800000">
          <a:off x="1780075" y="1180006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Sewing Guides and Tutorials</a:t>
          </a:r>
          <a:endParaRPr lang="en-GB" sz="2700" kern="1200" dirty="0">
            <a:latin typeface="+mj-lt"/>
          </a:endParaRPr>
        </a:p>
      </dsp:txBody>
      <dsp:txXfrm rot="10800000">
        <a:off x="2012784" y="1180006"/>
        <a:ext cx="5910564" cy="930837"/>
      </dsp:txXfrm>
    </dsp:sp>
    <dsp:sp modelId="{564B5B08-36E9-4813-8682-B47695A2C4D5}">
      <dsp:nvSpPr>
        <dsp:cNvPr id="0" name=""/>
        <dsp:cNvSpPr/>
      </dsp:nvSpPr>
      <dsp:spPr>
        <a:xfrm>
          <a:off x="1314656" y="1180006"/>
          <a:ext cx="930837" cy="93083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84A80-9357-4D6D-A2F2-8A2DF4DB3743}">
      <dsp:nvSpPr>
        <dsp:cNvPr id="0" name=""/>
        <dsp:cNvSpPr/>
      </dsp:nvSpPr>
      <dsp:spPr>
        <a:xfrm rot="10800000">
          <a:off x="1780075" y="2358300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Fabric and Material Recommendations</a:t>
          </a:r>
          <a:endParaRPr lang="en-GB" sz="2700" kern="1200" dirty="0">
            <a:latin typeface="+mj-lt"/>
          </a:endParaRPr>
        </a:p>
      </dsp:txBody>
      <dsp:txXfrm rot="10800000">
        <a:off x="2012784" y="2358300"/>
        <a:ext cx="5910564" cy="930837"/>
      </dsp:txXfrm>
    </dsp:sp>
    <dsp:sp modelId="{F993AA23-72D5-4B2A-B518-D599BF947CD0}">
      <dsp:nvSpPr>
        <dsp:cNvPr id="0" name=""/>
        <dsp:cNvSpPr/>
      </dsp:nvSpPr>
      <dsp:spPr>
        <a:xfrm>
          <a:off x="1314656" y="2358300"/>
          <a:ext cx="930837" cy="9308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44CD8-4478-4B54-9F74-DD07544C939B}">
      <dsp:nvSpPr>
        <dsp:cNvPr id="0" name=""/>
        <dsp:cNvSpPr/>
      </dsp:nvSpPr>
      <dsp:spPr>
        <a:xfrm rot="10800000">
          <a:off x="1780075" y="1712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Web Development</a:t>
          </a:r>
          <a:endParaRPr lang="en-GB" sz="2700" kern="1200" dirty="0">
            <a:latin typeface="+mj-lt"/>
          </a:endParaRPr>
        </a:p>
      </dsp:txBody>
      <dsp:txXfrm rot="10800000">
        <a:off x="2012784" y="1712"/>
        <a:ext cx="5910564" cy="930837"/>
      </dsp:txXfrm>
    </dsp:sp>
    <dsp:sp modelId="{BE709BF9-34CB-430B-8CB1-8CA5F16347CB}">
      <dsp:nvSpPr>
        <dsp:cNvPr id="0" name=""/>
        <dsp:cNvSpPr/>
      </dsp:nvSpPr>
      <dsp:spPr>
        <a:xfrm>
          <a:off x="1038207" y="12343"/>
          <a:ext cx="930837" cy="93083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3000" r="-23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4FC3F-E696-4897-BCE7-1AB834679611}">
      <dsp:nvSpPr>
        <dsp:cNvPr id="0" name=""/>
        <dsp:cNvSpPr/>
      </dsp:nvSpPr>
      <dsp:spPr>
        <a:xfrm rot="10800000">
          <a:off x="1780075" y="1180006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Sizing Calculator</a:t>
          </a:r>
          <a:endParaRPr lang="en-GB" sz="2700" kern="1200" dirty="0">
            <a:latin typeface="+mj-lt"/>
          </a:endParaRPr>
        </a:p>
      </dsp:txBody>
      <dsp:txXfrm rot="10800000">
        <a:off x="2012784" y="1180006"/>
        <a:ext cx="5910564" cy="930837"/>
      </dsp:txXfrm>
    </dsp:sp>
    <dsp:sp modelId="{564B5B08-36E9-4813-8682-B47695A2C4D5}">
      <dsp:nvSpPr>
        <dsp:cNvPr id="0" name=""/>
        <dsp:cNvSpPr/>
      </dsp:nvSpPr>
      <dsp:spPr>
        <a:xfrm>
          <a:off x="1038207" y="1226557"/>
          <a:ext cx="930837" cy="93083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31000" b="-31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84A80-9357-4D6D-A2F2-8A2DF4DB3743}">
      <dsp:nvSpPr>
        <dsp:cNvPr id="0" name=""/>
        <dsp:cNvSpPr/>
      </dsp:nvSpPr>
      <dsp:spPr>
        <a:xfrm rot="10800000">
          <a:off x="1780075" y="2358300"/>
          <a:ext cx="6143273" cy="9308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73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 dirty="0">
              <a:latin typeface="+mj-lt"/>
            </a:rPr>
            <a:t>Visualization Tool</a:t>
          </a:r>
          <a:endParaRPr lang="en-GB" sz="2700" kern="1200" dirty="0">
            <a:latin typeface="+mj-lt"/>
          </a:endParaRPr>
        </a:p>
      </dsp:txBody>
      <dsp:txXfrm rot="10800000">
        <a:off x="2012784" y="2358300"/>
        <a:ext cx="5910564" cy="930837"/>
      </dsp:txXfrm>
    </dsp:sp>
    <dsp:sp modelId="{F993AA23-72D5-4B2A-B518-D599BF947CD0}">
      <dsp:nvSpPr>
        <dsp:cNvPr id="0" name=""/>
        <dsp:cNvSpPr/>
      </dsp:nvSpPr>
      <dsp:spPr>
        <a:xfrm>
          <a:off x="1027577" y="2347670"/>
          <a:ext cx="930837" cy="93083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67000" b="-67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7245E1-0839-4B3D-87F3-F63B3368D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40EE3-B435-49DF-AB9C-208CC876F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19F11-7483-4C0E-A967-0F4696F61059}" type="datetimeFigureOut">
              <a:rPr lang="fi-FI" smtClean="0"/>
              <a:t>12.8.2019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35F20-B0E9-4CF1-8ED8-BA9E6108FC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i-FI"/>
              <a:t>Pattern Adventure.com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61A63-8897-4A71-BF1C-91F0F649AF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937D1-F796-4640-9DA7-1F4ADAF2C01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71303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127F4-B680-4CB9-81F4-BA77B4E6BFDC}" type="datetimeFigureOut">
              <a:rPr lang="fi-FI" smtClean="0"/>
              <a:t>12.8.2019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i-FI"/>
              <a:t>Pattern Adventure.com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3DD61-05BF-4D97-88C2-21C12D680EA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1116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my name is Birgit Marbach. First I like to give you some back ground about myself.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from Germany, and I am already in Oulu for quite some time.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a professional tailor educated in Germany. In Germany I would be called Master -&gt; “Meister”.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spent the last 35 years working in the field of tailoring, including teaching beginners and experts. I also spent some time in retail.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looking for web developers who like to take on  my website + shop project which include 2 special tools.</a:t>
            </a:r>
          </a:p>
          <a:p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70257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will also include these 2 web tools.</a:t>
            </a:r>
          </a:p>
          <a:p>
            <a:r>
              <a:rPr lang="en-GB" dirty="0"/>
              <a:t>The sizing calculator and the visualization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8610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2 tools will help customers to realize their ideas more easily and make the whole process quicker and enjoyable.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give the customer a digital experience.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tools together form the base for the holistic solution.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5839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Now, you got some back ground information on the idea of what I like to build.</a:t>
            </a:r>
          </a:p>
          <a:p>
            <a:r>
              <a:rPr lang="fi-FI" dirty="0"/>
              <a:t>The next slides show the project more detailed.</a:t>
            </a:r>
          </a:p>
          <a:p>
            <a:r>
              <a:rPr lang="fi-FI" dirty="0"/>
              <a:t>So we need to build:</a:t>
            </a:r>
          </a:p>
          <a:p>
            <a:pPr marL="171450" indent="-171450">
              <a:buFontTx/>
              <a:buChar char="-"/>
            </a:pPr>
            <a:r>
              <a:rPr lang="fi-FI" dirty="0"/>
              <a:t>The website/shop</a:t>
            </a:r>
          </a:p>
          <a:p>
            <a:pPr marL="171450" indent="-171450">
              <a:buFontTx/>
              <a:buChar char="-"/>
            </a:pPr>
            <a:r>
              <a:rPr lang="fi-FI" dirty="0"/>
              <a:t>The sizing calulator</a:t>
            </a:r>
          </a:p>
          <a:p>
            <a:pPr marL="171450" indent="-171450">
              <a:buFontTx/>
              <a:buChar char="-"/>
            </a:pPr>
            <a:r>
              <a:rPr lang="fi-FI" dirty="0"/>
              <a:t>And the visualization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9012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134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shows how I invision the isewing instructions and guides.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324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customer need to have a test print page before they print the pattern.</a:t>
            </a:r>
          </a:p>
          <a:p>
            <a:r>
              <a:rPr lang="en-GB" dirty="0"/>
              <a:t>The test print page should include a ruler in cm and inches. The rest of the paper can be used for a small project or info about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0640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 grouped the patterns, so we can concentrate on one part at a time.</a:t>
            </a:r>
          </a:p>
          <a:p>
            <a:r>
              <a:rPr lang="fi-FI" dirty="0"/>
              <a:t>Pants need in my opinion less measuremnts then shirts or dresses.</a:t>
            </a:r>
          </a:p>
          <a:p>
            <a:r>
              <a:rPr lang="fi-FI" dirty="0"/>
              <a:t>Jackets are even more complex, as I can think of a lot more different visual options of the 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044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sizing calculator should we working for women and men differently.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3DD61-05BF-4D97-88C2-21C12D680EA7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752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 project is planned so, that the website is launched with the sizing calulator at first. The viualization tool is implemented later.</a:t>
            </a:r>
          </a:p>
          <a:p>
            <a:endParaRPr lang="fi-FI" dirty="0"/>
          </a:p>
          <a:p>
            <a:r>
              <a:rPr lang="fi-FI" dirty="0"/>
              <a:t>I need to provide you with information such as:</a:t>
            </a:r>
            <a:br>
              <a:rPr lang="fi-FI" dirty="0"/>
            </a:br>
            <a:r>
              <a:rPr lang="fi-FI" dirty="0"/>
              <a:t>-   sizing charts, for women and men</a:t>
            </a:r>
          </a:p>
          <a:p>
            <a:pPr marL="171450" indent="-171450">
              <a:buFontTx/>
              <a:buChar char="-"/>
            </a:pPr>
            <a:r>
              <a:rPr lang="fi-FI" dirty="0"/>
              <a:t>patterns as PDF files in single sizes</a:t>
            </a:r>
          </a:p>
          <a:p>
            <a:pPr marL="171450" indent="-171450">
              <a:buFontTx/>
              <a:buChar char="-"/>
            </a:pPr>
            <a:r>
              <a:rPr lang="fi-FI" dirty="0"/>
              <a:t>Sewing instructions + guidelines</a:t>
            </a:r>
          </a:p>
          <a:p>
            <a:pPr marL="171450" indent="-171450">
              <a:buFontTx/>
              <a:buChar char="-"/>
            </a:pPr>
            <a:r>
              <a:rPr lang="fi-FI" dirty="0"/>
              <a:t>Material + fabric amounts</a:t>
            </a:r>
          </a:p>
          <a:p>
            <a:pPr marL="171450" indent="-171450">
              <a:buFontTx/>
              <a:buChar char="-"/>
            </a:pPr>
            <a:r>
              <a:rPr lang="fi-FI" dirty="0"/>
              <a:t>Fabric cutting plans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56407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84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go to the technical side of my project,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show you some information about the Do-It-yourself industry.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Do-It-Yourself sewing market is a growing market.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DIY outdoor sewing market, is a  niche within this market.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 and but also men like to create their own pieces and customize them to their needs.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9374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55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79448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This is the pathway I thought the customer would take to buy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0294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678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For this tool, I thought I create different drawings, but if you come up with a better idea....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3DD61-05BF-4D97-88C2-21C12D680EA7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866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 will create different patterns and moduls and I will create points on the patterns to be matched</a:t>
            </a:r>
          </a:p>
          <a:p>
            <a:endParaRPr lang="fi-FI" dirty="0"/>
          </a:p>
          <a:p>
            <a:r>
              <a:rPr lang="fi-FI" dirty="0"/>
              <a:t>The name of the pattern making program I use is Grafis. (grafis.com)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422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Thank you very much.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159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Here are some numbers about the global market.</a:t>
            </a:r>
          </a:p>
          <a:p>
            <a:r>
              <a:rPr lang="fi-FI" dirty="0"/>
              <a:t>The US market grow by 46% in the past 5 years. </a:t>
            </a:r>
          </a:p>
          <a:p>
            <a:r>
              <a:rPr lang="fi-FI" dirty="0"/>
              <a:t>The market leader is CSS Industry. They have acquired the 4 largest sewing companies called </a:t>
            </a:r>
          </a:p>
          <a:p>
            <a:r>
              <a:rPr lang="fi-FI" dirty="0"/>
              <a:t>”The Big Four”: Simplicity, Vogue, McCall and Butterick.</a:t>
            </a:r>
          </a:p>
          <a:p>
            <a:endParaRPr lang="fi-FI" dirty="0"/>
          </a:p>
          <a:p>
            <a:r>
              <a:rPr lang="fi-FI" dirty="0"/>
              <a:t>The Uk and German market is also a growing market.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827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Finland handycrafts is still touhgt in schools but in many other countries it is not.</a:t>
            </a:r>
          </a:p>
          <a:p>
            <a:r>
              <a:rPr lang="fi-FI" dirty="0"/>
              <a:t>So DIY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enthusiast turn to the internet to learn.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use very specific keywords to find instructions, tutorials or places near by to learn sewing or other types of handicraft.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3853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outdoor enthusiasts come up with an idea on how to improve their clothing and gear during a trip.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they like to make these improvements and test them on their next trip.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they search for outdoor patterns, they discover,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there are not many outdoor patterns on the market and the exciting ones are multiple years old, look quite old fashioned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take weeks to arrive, as they only exists in paper versions.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5607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During my 35 years of teaching in this industry, I discoverd that this is the typical pathway of a DIYer today.</a:t>
            </a:r>
          </a:p>
          <a:p>
            <a:r>
              <a:rPr lang="fi-FI" dirty="0"/>
              <a:t>You can clearly see the digital experience now-a-days.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5354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 Adventure is going to provide the full sewing experience.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new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 to pick the DIYer up right away when they take their idea to the internet and search for a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from idea to realization.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8206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new holistic solution will </a:t>
            </a:r>
            <a:r>
              <a:rPr lang="fi-FI" dirty="0"/>
              <a:t>maximize the enjoyable sewing steps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minimize the frustrating steps.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 to realize this by building a website, including a web shop.</a:t>
            </a:r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358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dirty="0"/>
              <a:t>The webshop will have PDF downloable patterns, sewing guides and tutorials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i-FI" dirty="0"/>
              <a:t>plus farbic and material recommendations.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3DD61-05BF-4D97-88C2-21C12D680EA7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5997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3C88-1516-4BFC-AD30-B80844D9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AE206-65D4-4151-B597-577706A31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C5A16-292F-4172-A73B-0EABC8D4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A7-1889-46CF-985C-AA892E7BBBC8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8295A-CEC5-44FD-8529-41D31BF0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9C35D-5555-490E-81E4-DBD69203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68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649B-9610-4CA3-B38A-59D2883D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265DA-682D-4FCC-903E-6E790F69F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6D24B-4B01-42E1-B3EC-0C00E90E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34AD-854B-4C08-87F1-AC66E42CA4B8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C8F40-F5AC-4792-8FD2-0B99BC74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481A7-7EDA-45FE-A8A6-A3A94CB3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1260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56BD30-6369-4471-B7C2-5A469E685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8825D-2DF9-4BF6-AAA6-88201F824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2A6A1-30DC-414A-B128-18300400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FFDBD-9D4A-4B8D-B9EF-5AF5692A3286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87BD-2960-42EC-B87A-FF34B25B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910A3-D0DB-407D-AED5-4AE7C3CE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4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BB8B-E25B-4142-B3CC-2CAFC72D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4888-DC41-40DB-B32F-D4B9411A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1AA51-17C9-4D95-A6F3-42B94E0C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D45D-F3CE-4EA9-A6A7-28DA1D913BA9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97C4-FE08-45A9-9C77-3BBDCC07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6AE12-B677-4AF1-922F-E6EBDC12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348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3BE7-9B79-47AB-BDE2-220D1B6E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95C7B-8791-4162-9930-525ED5A0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17BEA-E971-4A81-9DE2-DF4E6457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E4A0-5990-4122-AB6A-E1234BF42E4D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8B3E-68E8-4D81-8AE7-263ADC0E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4F03-09BD-40C6-8197-145EB29A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2680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8BBA-EFC7-4DCC-B14E-923AEC58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6BF9-E6DD-45A6-9E1F-4DFA8AA1D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5F5B0-2296-4BC2-ACD3-ECD95880E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DE1A9-BD22-4000-84B1-67F461DD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08BC-0AFC-40A4-BB68-CB4A877EE97A}" type="datetime1">
              <a:rPr lang="fi-FI" smtClean="0"/>
              <a:t>12.8.2019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8232C-944C-43B8-A5A2-1CD7566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06D7A-B4BB-4440-9C1C-D309329D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7005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8864-06F0-45F7-B65E-CD37897A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25837-386F-4AC6-9DC8-C574C45C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CF23-13D6-40EC-A1E6-BA911E0C4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67091-7994-41F7-BCE1-C25E7183D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8CDF8-A742-4B7D-B558-E0CD8845B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3A492-2A35-4137-BD2C-CAF20282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BDBB-F167-4C5B-8320-9B0962E58BF7}" type="datetime1">
              <a:rPr lang="fi-FI" smtClean="0"/>
              <a:t>12.8.2019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AD0FF-6BB8-4558-AE7B-281E1298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C365A-A4F4-4408-81C9-0C9B16A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961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74AA-CCF5-4CB5-83DC-34B9E37A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32AC0-8333-4F9E-A490-884C3D5E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E6A5-49DF-4D34-93DD-C0C2FF987CCE}" type="datetime1">
              <a:rPr lang="fi-FI" smtClean="0"/>
              <a:t>12.8.2019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AE120-0D8F-4D72-979A-8B911472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22A2C-246C-49D0-B4B9-AABA5052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068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08AB9-BB30-4DA0-AA79-9AF6A22A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FA08-5FCF-4720-8F92-DC48E89641A5}" type="datetime1">
              <a:rPr lang="fi-FI" smtClean="0"/>
              <a:t>12.8.2019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A911B-A2CD-466D-BED9-1A3C1417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03938-DC4B-4A87-A8A3-5D30F1AD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953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4415-4A28-4D15-8739-F71BAB4A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B669-E3E8-492F-8E8F-5930C8C4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BE0E-3CAE-44A6-AF42-F96B7E47D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31456-FA2D-4287-A0B5-AB0B8393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7693-44F8-4075-91CA-D5F411172A0B}" type="datetime1">
              <a:rPr lang="fi-FI" smtClean="0"/>
              <a:t>12.8.2019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3F2BF-6E54-46A2-8D30-256E80EA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CCC05-1A2B-49B1-AD5B-42FAB42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024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2C2B-14AB-44C3-98AC-93F2F070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EC7C0-6F79-4DAB-A768-C53DD94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554E-DBE7-49A6-A8D5-EAA5C88F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9C145-E0D5-4D1C-8AC5-5A1AA334E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62F9-DE08-4DE7-B40D-348B6944814C}" type="datetime1">
              <a:rPr lang="fi-FI" smtClean="0"/>
              <a:t>12.8.2019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04774-66E1-4669-A8B5-746D89AC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BA04B-D025-4643-8544-5E71919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4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2C30C-32C6-4D3A-BFA4-E594D379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814F-F461-438C-AD9D-81AAB566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9826F-0423-4D64-A275-47BC75B4E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A4B0-CB0C-47DC-812A-B6D84B249538}" type="datetime1">
              <a:rPr lang="fi-FI" smtClean="0"/>
              <a:t>12.8.2019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BB0AC-47A2-43F2-9110-867870404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Confidentail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EB44-F942-476C-B27F-6D8A2D9C8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AED18-D0EC-4796-8759-6F8370DA999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8874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s.letrag.com/caracter.php?id=1000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BDF90596-F296-43F2-817C-25EE182A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814811"/>
            <a:ext cx="4114800" cy="701397"/>
          </a:xfrm>
        </p:spPr>
        <p:txBody>
          <a:bodyPr/>
          <a:lstStyle/>
          <a:p>
            <a:r>
              <a:rPr lang="fi-FI" sz="1800" dirty="0">
                <a:solidFill>
                  <a:schemeClr val="bg1"/>
                </a:solidFill>
              </a:rPr>
              <a:t>Birgit Marbach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22.January 2019</a:t>
            </a:r>
          </a:p>
        </p:txBody>
      </p:sp>
      <p:pic>
        <p:nvPicPr>
          <p:cNvPr id="6" name="Google Shape;90;p1" descr="A close up of a hillside with a mountain in the background&#10;&#10;Description automatically generated">
            <a:extLst>
              <a:ext uri="{FF2B5EF4-FFF2-40B4-BE49-F238E27FC236}">
                <a16:creationId xmlns:a16="http://schemas.microsoft.com/office/drawing/2014/main" id="{874B7901-6095-4365-A8A6-0239A4A4CE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4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1;p1">
            <a:extLst>
              <a:ext uri="{FF2B5EF4-FFF2-40B4-BE49-F238E27FC236}">
                <a16:creationId xmlns:a16="http://schemas.microsoft.com/office/drawing/2014/main" id="{ED5A247A-713F-4BA8-AB60-67E6334E16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3941" y="1786034"/>
            <a:ext cx="3044119" cy="163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2;p1">
            <a:extLst>
              <a:ext uri="{FF2B5EF4-FFF2-40B4-BE49-F238E27FC236}">
                <a16:creationId xmlns:a16="http://schemas.microsoft.com/office/drawing/2014/main" id="{0BD9B8CE-007F-4DD6-ABC9-37C6E1A0F0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74536" y="5585408"/>
            <a:ext cx="2279923" cy="9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FD37-F198-43FC-94B6-4550D7080578}"/>
              </a:ext>
            </a:extLst>
          </p:cNvPr>
          <p:cNvSpPr txBox="1"/>
          <p:nvPr/>
        </p:nvSpPr>
        <p:spPr>
          <a:xfrm>
            <a:off x="5170394" y="6050808"/>
            <a:ext cx="185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By Birgit Marbach</a:t>
            </a:r>
          </a:p>
        </p:txBody>
      </p:sp>
    </p:spTree>
    <p:extLst>
      <p:ext uri="{BB962C8B-B14F-4D97-AF65-F5344CB8AC3E}">
        <p14:creationId xmlns:p14="http://schemas.microsoft.com/office/powerpoint/2010/main" val="503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10</a:t>
            </a:fld>
            <a:endParaRPr lang="fi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4B4A7D-1086-4D31-9934-B58849C3D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57" y="1744225"/>
            <a:ext cx="2071308" cy="44467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221243" y="2890391"/>
            <a:ext cx="1579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  <a:latin typeface="+mj-lt"/>
              </a:rPr>
              <a:t>Website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98070-53A1-43F6-BDC8-D5AC0C38AA60}"/>
              </a:ext>
            </a:extLst>
          </p:cNvPr>
          <p:cNvSpPr txBox="1"/>
          <p:nvPr/>
        </p:nvSpPr>
        <p:spPr>
          <a:xfrm>
            <a:off x="3718118" y="899800"/>
            <a:ext cx="24076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700" b="1" dirty="0">
                <a:latin typeface="+mj-lt"/>
              </a:rPr>
              <a:t>Sizing Calculator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9D1D83-E7D5-4D48-9455-A0570BEE3F42}"/>
              </a:ext>
            </a:extLst>
          </p:cNvPr>
          <p:cNvSpPr txBox="1"/>
          <p:nvPr/>
        </p:nvSpPr>
        <p:spPr>
          <a:xfrm>
            <a:off x="7945373" y="899800"/>
            <a:ext cx="25333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700" b="1" dirty="0">
                <a:latin typeface="+mj-lt"/>
              </a:rPr>
              <a:t>Visualization Tool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58E953E-4A2E-4539-A770-CFC77CBD4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85" y="1744225"/>
            <a:ext cx="1904698" cy="4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6D12F0A9-3F0D-4EC7-B4C8-8B599C6BD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4936" y="3529011"/>
            <a:ext cx="999080" cy="10024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11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221243" y="2890391"/>
            <a:ext cx="1579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  <a:latin typeface="+mj-lt"/>
              </a:rPr>
              <a:t>Website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98070-53A1-43F6-BDC8-D5AC0C38AA60}"/>
              </a:ext>
            </a:extLst>
          </p:cNvPr>
          <p:cNvSpPr txBox="1"/>
          <p:nvPr/>
        </p:nvSpPr>
        <p:spPr>
          <a:xfrm>
            <a:off x="3718118" y="899800"/>
            <a:ext cx="24076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700" b="1" dirty="0">
                <a:latin typeface="+mj-lt"/>
              </a:rPr>
              <a:t>Sizing Calculator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9D1D83-E7D5-4D48-9455-A0570BEE3F42}"/>
              </a:ext>
            </a:extLst>
          </p:cNvPr>
          <p:cNvSpPr txBox="1"/>
          <p:nvPr/>
        </p:nvSpPr>
        <p:spPr>
          <a:xfrm>
            <a:off x="7945373" y="899800"/>
            <a:ext cx="25333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700" b="1" dirty="0">
                <a:latin typeface="+mj-lt"/>
              </a:rPr>
              <a:t>Visualization Tool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B2D1B87-E27E-4693-A3BB-367E1402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4936" y="1985366"/>
            <a:ext cx="999080" cy="1002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02AF16-66CE-4A1F-B17D-41584DE72868}"/>
              </a:ext>
            </a:extLst>
          </p:cNvPr>
          <p:cNvSpPr txBox="1"/>
          <p:nvPr/>
        </p:nvSpPr>
        <p:spPr>
          <a:xfrm>
            <a:off x="5274016" y="2212568"/>
            <a:ext cx="520467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500" dirty="0">
                <a:latin typeface="+mj-lt"/>
              </a:rPr>
              <a:t>Smoothen customer journey</a:t>
            </a:r>
          </a:p>
          <a:p>
            <a:endParaRPr lang="fi-FI" sz="2500" dirty="0">
              <a:latin typeface="+mj-lt"/>
            </a:endParaRPr>
          </a:p>
          <a:p>
            <a:r>
              <a:rPr lang="fi-FI" sz="2500" dirty="0">
                <a:latin typeface="+mj-lt"/>
              </a:rPr>
              <a:t>Maximize enjoyable steps</a:t>
            </a:r>
          </a:p>
          <a:p>
            <a:endParaRPr lang="fi-FI" sz="2500" dirty="0">
              <a:latin typeface="+mj-lt"/>
            </a:endParaRPr>
          </a:p>
          <a:p>
            <a:r>
              <a:rPr lang="fi-FI" sz="2500" dirty="0">
                <a:latin typeface="+mj-lt"/>
              </a:rPr>
              <a:t>Minimize frustrating parts</a:t>
            </a:r>
          </a:p>
          <a:p>
            <a:endParaRPr lang="fi-FI" sz="2500" dirty="0">
              <a:latin typeface="+mj-lt"/>
            </a:endParaRPr>
          </a:p>
          <a:p>
            <a:endParaRPr lang="fi-FI" sz="2500" dirty="0">
              <a:latin typeface="+mj-lt"/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F2619A56-8F10-40F7-BA1A-37CA7C7D1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4936" y="2779670"/>
            <a:ext cx="999080" cy="10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2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12</a:t>
            </a:fld>
            <a:endParaRPr lang="fi-FI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2768236" y="541951"/>
            <a:ext cx="665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3200" b="1" dirty="0">
                <a:latin typeface="+mj-lt"/>
              </a:rPr>
              <a:t>Website &amp; Shop Software Requirements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86A38DD-4DF6-445C-8ECA-8C6DE0197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387777"/>
              </p:ext>
            </p:extLst>
          </p:nvPr>
        </p:nvGraphicFramePr>
        <p:xfrm>
          <a:off x="1476997" y="2202438"/>
          <a:ext cx="9238006" cy="3290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51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13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655F5F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598863" y="2057241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144217" y="2998951"/>
            <a:ext cx="17950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</a:rPr>
              <a:t>Web based Template</a:t>
            </a:r>
          </a:p>
        </p:txBody>
      </p:sp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5E9A81C6-F448-44F2-80E1-6F62FF12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31" y="2193689"/>
            <a:ext cx="5037627" cy="3438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92F0D-C92E-43CA-88DC-58FED8AF8F11}"/>
              </a:ext>
            </a:extLst>
          </p:cNvPr>
          <p:cNvSpPr txBox="1"/>
          <p:nvPr/>
        </p:nvSpPr>
        <p:spPr>
          <a:xfrm>
            <a:off x="4765012" y="722394"/>
            <a:ext cx="384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latin typeface="+mj-lt"/>
              </a:rPr>
              <a:t>To write sewing instructions + guidelines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02BB26-9A14-4BDB-8C77-BD2C3443370B}"/>
              </a:ext>
            </a:extLst>
          </p:cNvPr>
          <p:cNvSpPr txBox="1"/>
          <p:nvPr/>
        </p:nvSpPr>
        <p:spPr>
          <a:xfrm>
            <a:off x="3581401" y="1296771"/>
            <a:ext cx="514352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latin typeface="+mj-lt"/>
              </a:rPr>
              <a:t>Template to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 Sewing instructions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Guidelines </a:t>
            </a:r>
          </a:p>
          <a:p>
            <a:r>
              <a:rPr lang="fi-FI" dirty="0">
                <a:latin typeface="+mj-lt"/>
              </a:rPr>
              <a:t>which include images / drawings</a:t>
            </a: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Easy matching of the drawings + images to the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Easy to use ”Data base”?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8AC29-0852-4099-9118-448E9DF58897}"/>
              </a:ext>
            </a:extLst>
          </p:cNvPr>
          <p:cNvSpPr txBox="1"/>
          <p:nvPr/>
        </p:nvSpPr>
        <p:spPr>
          <a:xfrm>
            <a:off x="4968489" y="64458"/>
            <a:ext cx="31849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700" b="1" dirty="0">
                <a:latin typeface="+mj-lt"/>
              </a:rPr>
              <a:t>Website development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75C20D-B5C8-4FC8-B26A-E5D60ACDFACF}"/>
              </a:ext>
            </a:extLst>
          </p:cNvPr>
          <p:cNvSpPr/>
          <p:nvPr/>
        </p:nvSpPr>
        <p:spPr>
          <a:xfrm>
            <a:off x="417496" y="209361"/>
            <a:ext cx="3488267" cy="14712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C00000"/>
                </a:solidFill>
              </a:rPr>
              <a:t>This is done a little differnet now.</a:t>
            </a:r>
          </a:p>
          <a:p>
            <a:pPr algn="ctr"/>
            <a:r>
              <a:rPr lang="fi-FI" dirty="0">
                <a:solidFill>
                  <a:srgbClr val="C00000"/>
                </a:solidFill>
              </a:rPr>
              <a:t>I generate pdf files in affinity publisher.</a:t>
            </a:r>
          </a:p>
        </p:txBody>
      </p:sp>
    </p:spTree>
    <p:extLst>
      <p:ext uri="{BB962C8B-B14F-4D97-AF65-F5344CB8AC3E}">
        <p14:creationId xmlns:p14="http://schemas.microsoft.com/office/powerpoint/2010/main" val="242943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5A01F9-8852-44FE-B8DA-AD5A3155AFAD}"/>
              </a:ext>
            </a:extLst>
          </p:cNvPr>
          <p:cNvSpPr txBox="1"/>
          <p:nvPr/>
        </p:nvSpPr>
        <p:spPr>
          <a:xfrm>
            <a:off x="7856000" y="622652"/>
            <a:ext cx="4048667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Sewing instructions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9D7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EAA72F-499B-4D30-AF02-2E5D5CC5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89" y="642131"/>
            <a:ext cx="1783168" cy="25749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A63E206-9424-4BBE-838E-6F232098C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32" y="553449"/>
            <a:ext cx="1799716" cy="256187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9D7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65FE6-0525-4A6A-B63F-E832B24E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3" y="640951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Confidentail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A7557B-19E1-49D5-855D-4502F6556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47" y="3678058"/>
            <a:ext cx="1791945" cy="2541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07707-8A89-43A6-95D4-891BF46B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0374" y="6409515"/>
            <a:ext cx="7334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1AED18-D0EC-4796-8759-6F8370DA9990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090E3A-5E8C-4C23-B82C-39DD268EE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37" y="3661454"/>
            <a:ext cx="1802481" cy="25749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E0DEC71-F9C1-4399-9FAD-4C399DE4CA47}"/>
              </a:ext>
            </a:extLst>
          </p:cNvPr>
          <p:cNvSpPr/>
          <p:nvPr/>
        </p:nvSpPr>
        <p:spPr>
          <a:xfrm>
            <a:off x="7534655" y="553449"/>
            <a:ext cx="4657345" cy="18445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C00000"/>
                </a:solidFill>
              </a:rPr>
              <a:t>I generate pdf files in affinity publisher.</a:t>
            </a:r>
          </a:p>
          <a:p>
            <a:pPr algn="ctr"/>
            <a:r>
              <a:rPr lang="fi-FI" dirty="0">
                <a:solidFill>
                  <a:srgbClr val="C00000"/>
                </a:solidFill>
              </a:rPr>
              <a:t>These documents will be separted into different pdf files. They have to combined again, according to customers choice.</a:t>
            </a:r>
          </a:p>
        </p:txBody>
      </p:sp>
    </p:spTree>
    <p:extLst>
      <p:ext uri="{BB962C8B-B14F-4D97-AF65-F5344CB8AC3E}">
        <p14:creationId xmlns:p14="http://schemas.microsoft.com/office/powerpoint/2010/main" val="12599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8E2C5F-6257-4009-ABB5-29932C32A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1231" r="1775" b="1338"/>
          <a:stretch/>
        </p:blipFill>
        <p:spPr>
          <a:xfrm>
            <a:off x="3363328" y="276447"/>
            <a:ext cx="3249193" cy="457199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15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007766" y="2681654"/>
            <a:ext cx="208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solidFill>
                  <a:schemeClr val="bg1"/>
                </a:solidFill>
              </a:rPr>
              <a:t>Print pages</a:t>
            </a:r>
          </a:p>
          <a:p>
            <a:r>
              <a:rPr lang="fi-FI" sz="2400" b="1" dirty="0">
                <a:solidFill>
                  <a:schemeClr val="bg1"/>
                </a:solidFill>
              </a:rPr>
              <a:t> for customers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EA2295-81E6-4563-BBC9-E2AAD7260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t="2079" b="848"/>
          <a:stretch/>
        </p:blipFill>
        <p:spPr>
          <a:xfrm>
            <a:off x="8733456" y="252298"/>
            <a:ext cx="3263224" cy="459614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AEB7CB-AF1F-4826-ABBF-E82BFBED74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6968" r="1182" b="3302"/>
          <a:stretch/>
        </p:blipFill>
        <p:spPr>
          <a:xfrm>
            <a:off x="5566832" y="3646132"/>
            <a:ext cx="4323785" cy="2959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C44FC-8B6F-44D0-BD2C-6E93D4C3E3E4}"/>
              </a:ext>
            </a:extLst>
          </p:cNvPr>
          <p:cNvSpPr txBox="1"/>
          <p:nvPr/>
        </p:nvSpPr>
        <p:spPr>
          <a:xfrm>
            <a:off x="3446923" y="5109330"/>
            <a:ext cx="228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Sewing Pattern layout </a:t>
            </a:r>
          </a:p>
          <a:p>
            <a:r>
              <a:rPr lang="fi-FI" dirty="0"/>
              <a:t>on A4 sheets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193B3-FB4E-4DD9-9128-1228F0A51A5F}"/>
              </a:ext>
            </a:extLst>
          </p:cNvPr>
          <p:cNvSpPr txBox="1"/>
          <p:nvPr/>
        </p:nvSpPr>
        <p:spPr>
          <a:xfrm>
            <a:off x="6882930" y="688238"/>
            <a:ext cx="15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Test print page</a:t>
            </a:r>
          </a:p>
        </p:txBody>
      </p:sp>
      <p:pic>
        <p:nvPicPr>
          <p:cNvPr id="4" name="Graphic 3" descr="Line Arrow: Straight">
            <a:extLst>
              <a:ext uri="{FF2B5EF4-FFF2-40B4-BE49-F238E27FC236}">
                <a16:creationId xmlns:a16="http://schemas.microsoft.com/office/drawing/2014/main" id="{1F39847B-D63D-4307-9C9C-97C067536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5607" y="688238"/>
            <a:ext cx="261201" cy="261201"/>
          </a:xfrm>
          <a:prstGeom prst="rect">
            <a:avLst/>
          </a:prstGeom>
        </p:spPr>
      </p:pic>
      <p:pic>
        <p:nvPicPr>
          <p:cNvPr id="17" name="Graphic 16" descr="Line Arrow: Straight">
            <a:extLst>
              <a:ext uri="{FF2B5EF4-FFF2-40B4-BE49-F238E27FC236}">
                <a16:creationId xmlns:a16="http://schemas.microsoft.com/office/drawing/2014/main" id="{4012EC52-4026-4153-89C0-DE1B5CD8F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422308" y="709782"/>
            <a:ext cx="261201" cy="26120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B5842E-DD2E-45FC-BC57-84BF5901F66E}"/>
              </a:ext>
            </a:extLst>
          </p:cNvPr>
          <p:cNvSpPr/>
          <p:nvPr/>
        </p:nvSpPr>
        <p:spPr>
          <a:xfrm>
            <a:off x="417496" y="209361"/>
            <a:ext cx="3488267" cy="14712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C00000"/>
                </a:solidFill>
              </a:rPr>
              <a:t>An up to date version is on the trello board: print test page</a:t>
            </a:r>
          </a:p>
        </p:txBody>
      </p:sp>
    </p:spTree>
    <p:extLst>
      <p:ext uri="{BB962C8B-B14F-4D97-AF65-F5344CB8AC3E}">
        <p14:creationId xmlns:p14="http://schemas.microsoft.com/office/powerpoint/2010/main" val="147623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EA290D-AE89-4037-ABE3-D819CE3B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8F6F8-F471-452E-8AF5-69E76FEE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16</a:t>
            </a:fld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30080-F514-4CC1-910E-9130533B3B70}"/>
              </a:ext>
            </a:extLst>
          </p:cNvPr>
          <p:cNvSpPr txBox="1"/>
          <p:nvPr/>
        </p:nvSpPr>
        <p:spPr>
          <a:xfrm>
            <a:off x="1811176" y="1611072"/>
            <a:ext cx="4842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+mj-lt"/>
              </a:rPr>
              <a:t>Pants for Merino wool 	  ready for testing	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Elastic waistband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Tunnel waistband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Pants for Merino wool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Elastic waistband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Tunnel waistband</a:t>
            </a:r>
            <a:endParaRPr lang="fi-FI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Straight hand pockets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i-FI" b="1" dirty="0">
              <a:latin typeface="+mj-lt"/>
            </a:endParaRPr>
          </a:p>
          <a:p>
            <a:pPr lvl="1"/>
            <a:r>
              <a:rPr lang="fi-FI" b="1" dirty="0">
                <a:latin typeface="+mj-lt"/>
              </a:rPr>
              <a:t>Start March 2019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+mj-lt"/>
              </a:rPr>
              <a:t>Outdoor pants 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Elastic waistband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+mj-lt"/>
              </a:rPr>
              <a:t>Pants pockets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+mj-lt"/>
              </a:rPr>
              <a:t>Pants reinforcements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+mj-lt"/>
              </a:rPr>
              <a:t>Zipper front + waistband</a:t>
            </a:r>
          </a:p>
          <a:p>
            <a:pPr marL="342900" indent="-342900">
              <a:buFont typeface="+mj-lt"/>
              <a:buAutoNum type="arabicPeriod"/>
            </a:pPr>
            <a:endParaRPr lang="fi-FI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24916-CBC1-42DD-9C52-CDBC1CE9E98D}"/>
              </a:ext>
            </a:extLst>
          </p:cNvPr>
          <p:cNvSpPr txBox="1"/>
          <p:nvPr/>
        </p:nvSpPr>
        <p:spPr>
          <a:xfrm>
            <a:off x="4232374" y="435006"/>
            <a:ext cx="380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b="1" dirty="0">
                <a:latin typeface="+mj-lt"/>
              </a:rPr>
              <a:t>Sewing Pattern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17192-2C97-436A-B3FC-318369D6A551}"/>
              </a:ext>
            </a:extLst>
          </p:cNvPr>
          <p:cNvSpPr txBox="1"/>
          <p:nvPr/>
        </p:nvSpPr>
        <p:spPr>
          <a:xfrm>
            <a:off x="7620740" y="1720840"/>
            <a:ext cx="31656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+mj-lt"/>
              </a:rPr>
              <a:t>Start Jan 2020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Shirts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Dresses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Jackets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Sleeves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Hood/ collar</a:t>
            </a:r>
          </a:p>
          <a:p>
            <a:pPr marL="442913" indent="-442913">
              <a:buFont typeface="+mj-lt"/>
              <a:buAutoNum type="arabicPeriod" startAt="7"/>
            </a:pPr>
            <a:r>
              <a:rPr lang="fi-FI" dirty="0">
                <a:latin typeface="+mj-lt"/>
              </a:rPr>
              <a:t>Pockets</a:t>
            </a:r>
          </a:p>
          <a:p>
            <a:endParaRPr lang="fi-FI" dirty="0">
              <a:latin typeface="+mj-lt"/>
            </a:endParaRPr>
          </a:p>
          <a:p>
            <a:r>
              <a:rPr lang="fi-FI" b="1" dirty="0">
                <a:latin typeface="+mj-lt"/>
              </a:rPr>
              <a:t>Start Sept. 2019</a:t>
            </a:r>
          </a:p>
          <a:p>
            <a:r>
              <a:rPr lang="fi-FI" dirty="0">
                <a:latin typeface="+mj-lt"/>
              </a:rPr>
              <a:t>13.    Skirts 	</a:t>
            </a:r>
          </a:p>
          <a:p>
            <a:endParaRPr lang="fi-FI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fi-FI" dirty="0">
              <a:latin typeface="+mj-lt"/>
            </a:endParaRPr>
          </a:p>
        </p:txBody>
      </p:sp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2BD1EA7E-C4EA-4AAC-B7A4-C623EC92E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65923" y="1611072"/>
            <a:ext cx="365136" cy="3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AED18-D0EC-4796-8759-6F8370DA9990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4B4A7D-1086-4D31-9934-B58849C3D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57" y="1744225"/>
            <a:ext cx="2071308" cy="44467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221243" y="2890391"/>
            <a:ext cx="1579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Website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98070-53A1-43F6-BDC8-D5AC0C38AA60}"/>
              </a:ext>
            </a:extLst>
          </p:cNvPr>
          <p:cNvSpPr txBox="1"/>
          <p:nvPr/>
        </p:nvSpPr>
        <p:spPr>
          <a:xfrm>
            <a:off x="5653244" y="744608"/>
            <a:ext cx="24076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Sizing Calculator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69D05192-DE2C-42D3-92FE-2982DD592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81" y="1547694"/>
            <a:ext cx="2908293" cy="47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524EA-CF6D-48F5-AB13-73613B0F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>
                <a:latin typeface="+mj-lt"/>
              </a:rPr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73017-6761-49A0-B7BB-7F28C34D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>
                <a:latin typeface="+mj-lt"/>
              </a:rPr>
              <a:t>18</a:t>
            </a:fld>
            <a:endParaRPr lang="fi-FI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6952D-D5FF-46A9-8826-FB3A27C5C149}"/>
              </a:ext>
            </a:extLst>
          </p:cNvPr>
          <p:cNvSpPr txBox="1"/>
          <p:nvPr/>
        </p:nvSpPr>
        <p:spPr>
          <a:xfrm>
            <a:off x="962066" y="1763839"/>
            <a:ext cx="370684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latin typeface="+mj-lt"/>
              </a:rPr>
              <a:t>Customer perspective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Correct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More individual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Suggests small length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Single size print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Better instructions on the pattern</a:t>
            </a:r>
          </a:p>
          <a:p>
            <a:endParaRPr lang="fi-FI" sz="800" dirty="0">
              <a:latin typeface="+mj-lt"/>
            </a:endParaRPr>
          </a:p>
          <a:p>
            <a:r>
              <a:rPr lang="fi-FI" b="1" dirty="0">
                <a:latin typeface="+mj-lt"/>
              </a:rPr>
              <a:t>Entered by customer</a:t>
            </a:r>
            <a:endParaRPr lang="fi-FI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Certain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Type of wear (looser or tighter)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Specific other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9D46F-AB56-49C0-AB76-0C0D1FC28DEC}"/>
              </a:ext>
            </a:extLst>
          </p:cNvPr>
          <p:cNvSpPr txBox="1"/>
          <p:nvPr/>
        </p:nvSpPr>
        <p:spPr>
          <a:xfrm>
            <a:off x="5310964" y="1751931"/>
            <a:ext cx="656743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latin typeface="+mj-lt"/>
              </a:rPr>
              <a:t>Specifications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Place for customer to enter their measurements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Place to answer a few related questions 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According to the measurements and questions answered: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Finds the correct size in sizing tables</a:t>
            </a:r>
            <a:endParaRPr lang="fi-FI" sz="2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Tells customer of any further small length adjustments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Provides right size pattern for download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Provides corresponding sewing instructions and sewing guidebook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Offers a material/ fabric amount list</a:t>
            </a:r>
            <a:endParaRPr lang="fi-FI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Offers a fabric cutting plan</a:t>
            </a:r>
            <a:endParaRPr lang="fi-FI" sz="10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If pattern is not available, it is ”On demand” with in 72 hours</a:t>
            </a:r>
            <a:endParaRPr lang="fi-FI" sz="2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Send automatic email to BM</a:t>
            </a:r>
          </a:p>
          <a:p>
            <a:pPr lvl="0"/>
            <a:endParaRPr lang="fi-FI" sz="1000" dirty="0">
              <a:latin typeface="+mj-lt"/>
            </a:endParaRPr>
          </a:p>
          <a:p>
            <a:r>
              <a:rPr lang="fi-FI" dirty="0">
                <a:latin typeface="+mj-lt"/>
              </a:rPr>
              <a:t>Connect to:</a:t>
            </a:r>
            <a:endParaRPr lang="fi-FI" sz="2400" dirty="0">
              <a:latin typeface="+mj-lt"/>
            </a:endParaRPr>
          </a:p>
          <a:p>
            <a:pPr lvl="0"/>
            <a:r>
              <a:rPr lang="fi-FI" dirty="0">
                <a:latin typeface="+mj-lt"/>
              </a:rPr>
              <a:t>”How to measure yourself”</a:t>
            </a:r>
            <a:endParaRPr lang="fi-FI" sz="2400" dirty="0">
              <a:latin typeface="+mj-lt"/>
            </a:endParaRPr>
          </a:p>
          <a:p>
            <a:endParaRPr lang="fi-FI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FB6B0-2E5A-4A2B-8A68-79E478AD2012}"/>
              </a:ext>
            </a:extLst>
          </p:cNvPr>
          <p:cNvSpPr txBox="1"/>
          <p:nvPr/>
        </p:nvSpPr>
        <p:spPr>
          <a:xfrm>
            <a:off x="3373397" y="273590"/>
            <a:ext cx="523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b="1" dirty="0">
                <a:latin typeface="+mj-lt"/>
              </a:rPr>
              <a:t>Specifications: Sizing Calculator</a:t>
            </a:r>
          </a:p>
        </p:txBody>
      </p:sp>
    </p:spTree>
    <p:extLst>
      <p:ext uri="{BB962C8B-B14F-4D97-AF65-F5344CB8AC3E}">
        <p14:creationId xmlns:p14="http://schemas.microsoft.com/office/powerpoint/2010/main" val="155116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19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655F5F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598863" y="2057241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144217" y="2998951"/>
            <a:ext cx="1795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b="1" dirty="0">
                <a:solidFill>
                  <a:schemeClr val="bg1"/>
                </a:solidFill>
              </a:rPr>
              <a:t>Website + 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92F0D-C92E-43CA-88DC-58FED8AF8F11}"/>
              </a:ext>
            </a:extLst>
          </p:cNvPr>
          <p:cNvSpPr txBox="1"/>
          <p:nvPr/>
        </p:nvSpPr>
        <p:spPr>
          <a:xfrm>
            <a:off x="5838300" y="834673"/>
            <a:ext cx="446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/>
              <a:t>Needed for launch Front End (FE)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8AC29-0852-4099-9118-448E9DF58897}"/>
              </a:ext>
            </a:extLst>
          </p:cNvPr>
          <p:cNvSpPr txBox="1"/>
          <p:nvPr/>
        </p:nvSpPr>
        <p:spPr>
          <a:xfrm>
            <a:off x="4952193" y="149700"/>
            <a:ext cx="438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b="1" dirty="0"/>
              <a:t>Desktop and Mobile devices</a:t>
            </a:r>
            <a:endParaRPr lang="fi-FI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7EB59-9FC1-4FEA-BC4E-E4FD414C49DE}"/>
              </a:ext>
            </a:extLst>
          </p:cNvPr>
          <p:cNvSpPr txBox="1"/>
          <p:nvPr/>
        </p:nvSpPr>
        <p:spPr>
          <a:xfrm>
            <a:off x="3388344" y="1712043"/>
            <a:ext cx="411480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500" dirty="0">
                <a:latin typeface="+mj-lt"/>
              </a:rPr>
              <a:t>Product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Different categories for the different pattern groups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Ready patterns for 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Pattern on Demand </a:t>
            </a:r>
            <a:r>
              <a:rPr lang="fi-FI" sz="1200" dirty="0">
                <a:latin typeface="+mj-lt"/>
              </a:rPr>
              <a:t>(if pattern is not ready yet)</a:t>
            </a:r>
          </a:p>
          <a:p>
            <a:r>
              <a:rPr lang="fi-FI" sz="2500" dirty="0">
                <a:latin typeface="+mj-lt"/>
              </a:rPr>
              <a:t>”AskTailorBirgit</a:t>
            </a:r>
            <a:r>
              <a:rPr lang="fi-FI" dirty="0">
                <a:latin typeface="+mj-lt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”How to measure yourself”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Text with drawings + photos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400" dirty="0"/>
              <a:t>Video (later)</a:t>
            </a:r>
            <a:endParaRPr lang="fi-FI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Sewing guidebook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Text with drawings + photos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Videos (later)</a:t>
            </a:r>
            <a:endParaRPr lang="fi-FI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A2574-3E1F-417E-87EA-4CF23B24F48F}"/>
              </a:ext>
            </a:extLst>
          </p:cNvPr>
          <p:cNvSpPr txBox="1"/>
          <p:nvPr/>
        </p:nvSpPr>
        <p:spPr>
          <a:xfrm>
            <a:off x="7733296" y="1770273"/>
            <a:ext cx="44577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Local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Announcement ”New Course”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400" dirty="0">
                <a:latin typeface="+mj-lt"/>
              </a:rPr>
              <a:t>Online classes (Later)</a:t>
            </a:r>
          </a:p>
          <a:p>
            <a:r>
              <a:rPr lang="fi-FI" sz="2500" dirty="0">
                <a:latin typeface="+mj-lt"/>
              </a:rPr>
              <a:t>Adventure Gallery</a:t>
            </a:r>
          </a:p>
          <a:p>
            <a:r>
              <a:rPr lang="fi-FI" sz="2500" dirty="0">
                <a:latin typeface="+mj-lt"/>
              </a:rPr>
              <a:t>Newsletter</a:t>
            </a:r>
          </a:p>
          <a:p>
            <a:r>
              <a:rPr lang="fi-FI" sz="2500" dirty="0">
                <a:latin typeface="+mj-lt"/>
              </a:rPr>
              <a:t>About me, terms, privacy, payment, contact…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42B9A-4DFC-443C-BE56-9318A1DC0E7B}"/>
              </a:ext>
            </a:extLst>
          </p:cNvPr>
          <p:cNvSpPr txBox="1"/>
          <p:nvPr/>
        </p:nvSpPr>
        <p:spPr>
          <a:xfrm>
            <a:off x="7503145" y="4552532"/>
            <a:ext cx="445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latin typeface="+mj-lt"/>
              </a:rPr>
              <a:t>More details are on the FE trello board, and talk to Veronika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82DE1B-7220-498B-889D-EF30AC5B56FF}"/>
              </a:ext>
            </a:extLst>
          </p:cNvPr>
          <p:cNvSpPr/>
          <p:nvPr/>
        </p:nvSpPr>
        <p:spPr>
          <a:xfrm>
            <a:off x="381368" y="240401"/>
            <a:ext cx="3488267" cy="17895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C00000"/>
                </a:solidFill>
              </a:rPr>
              <a:t>Back end (BE) stuff is not mentioned in the presentation.</a:t>
            </a:r>
          </a:p>
          <a:p>
            <a:pPr algn="ctr"/>
            <a:r>
              <a:rPr lang="fi-FI" dirty="0">
                <a:solidFill>
                  <a:srgbClr val="C00000"/>
                </a:solidFill>
              </a:rPr>
              <a:t>BE should inlcude a database (+structure and an admin panel)</a:t>
            </a:r>
          </a:p>
        </p:txBody>
      </p:sp>
    </p:spTree>
    <p:extLst>
      <p:ext uri="{BB962C8B-B14F-4D97-AF65-F5344CB8AC3E}">
        <p14:creationId xmlns:p14="http://schemas.microsoft.com/office/powerpoint/2010/main" val="386096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655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284CCDE-4AC4-4185-AA35-EE29498FD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2" y="1961826"/>
            <a:ext cx="2951206" cy="29512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9391B9-1884-49BF-834E-ADD3F946A318}"/>
              </a:ext>
            </a:extLst>
          </p:cNvPr>
          <p:cNvSpPr/>
          <p:nvPr/>
        </p:nvSpPr>
        <p:spPr>
          <a:xfrm>
            <a:off x="3435658" y="1292412"/>
            <a:ext cx="77812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i-FI" sz="2700" dirty="0">
                <a:latin typeface="+mj-lt"/>
              </a:rPr>
              <a:t>Particularly women are returning to sewing machines. Not because of cost, but because of the enjoyment of creating and the community that surrounds it.</a:t>
            </a:r>
            <a:endParaRPr lang="en-GB" sz="27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177748-777B-4FC0-93C5-3B3D38EF1EDE}"/>
              </a:ext>
            </a:extLst>
          </p:cNvPr>
          <p:cNvSpPr/>
          <p:nvPr/>
        </p:nvSpPr>
        <p:spPr>
          <a:xfrm>
            <a:off x="3905991" y="3616632"/>
            <a:ext cx="68406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700" i="1" dirty="0">
                <a:latin typeface="+mj-lt"/>
              </a:rPr>
              <a:t>”It is about customization, not so much about the price anymore. It is self-made luxury.” </a:t>
            </a:r>
            <a:r>
              <a:rPr lang="fi-FI" sz="2700" dirty="0">
                <a:latin typeface="+mj-lt"/>
              </a:rPr>
              <a:t>– German sociologist Christian Rauch about the makers-movement. </a:t>
            </a:r>
            <a:endParaRPr lang="en-GB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6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20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655F5F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598863" y="2057241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144217" y="2998951"/>
            <a:ext cx="1795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b="1" dirty="0">
                <a:solidFill>
                  <a:schemeClr val="bg1"/>
                </a:solidFill>
              </a:rPr>
              <a:t>Website + 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8AC29-0852-4099-9118-448E9DF58897}"/>
              </a:ext>
            </a:extLst>
          </p:cNvPr>
          <p:cNvSpPr txBox="1"/>
          <p:nvPr/>
        </p:nvSpPr>
        <p:spPr>
          <a:xfrm>
            <a:off x="4952193" y="149700"/>
            <a:ext cx="438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b="1" dirty="0"/>
              <a:t>Desktop and Mobile devices</a:t>
            </a:r>
            <a:endParaRPr lang="fi-FI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603436-813A-431E-A7E8-D3A9950E1D5D}"/>
              </a:ext>
            </a:extLst>
          </p:cNvPr>
          <p:cNvSpPr txBox="1"/>
          <p:nvPr/>
        </p:nvSpPr>
        <p:spPr>
          <a:xfrm>
            <a:off x="3833382" y="2291223"/>
            <a:ext cx="5224764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700" b="1" dirty="0">
                <a:latin typeface="+mj-lt"/>
              </a:rPr>
              <a:t>Future Product Pages and Additions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Easy to use Filter (when more products ready)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”We make for you”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Clothing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1789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21</a:t>
            </a:fld>
            <a:endParaRPr lang="fi-FI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655F5F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598863" y="2057241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956273" y="2692015"/>
            <a:ext cx="216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solidFill>
                  <a:schemeClr val="bg1"/>
                </a:solidFill>
              </a:rPr>
              <a:t>PDF downloable file for customer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71EB5-3C0E-45CE-95DF-168758784056}"/>
              </a:ext>
            </a:extLst>
          </p:cNvPr>
          <p:cNvSpPr txBox="1"/>
          <p:nvPr/>
        </p:nvSpPr>
        <p:spPr>
          <a:xfrm>
            <a:off x="4444264" y="2269520"/>
            <a:ext cx="2296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Test print 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Sewing Pattern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Fabric cutting plan</a:t>
            </a:r>
            <a:endParaRPr lang="fi-FI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Sewing</a:t>
            </a:r>
            <a:r>
              <a:rPr lang="en-US" dirty="0">
                <a:latin typeface="+mj-lt"/>
              </a:rPr>
              <a:t> instructions</a:t>
            </a:r>
            <a:endParaRPr lang="fi-FI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Sewing</a:t>
            </a:r>
            <a:r>
              <a:rPr lang="en-US" dirty="0">
                <a:latin typeface="+mj-lt"/>
              </a:rPr>
              <a:t> guidebook</a:t>
            </a:r>
            <a:endParaRPr lang="fi-FI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Material list</a:t>
            </a:r>
            <a:endParaRPr lang="fi-FI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Measurements</a:t>
            </a:r>
            <a:endParaRPr lang="fi-FI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Payment receipt</a:t>
            </a:r>
            <a:endParaRPr lang="fi-FI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795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0F1F82-36E5-4C04-9649-C9A2D30A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EB3E4-6EE7-4270-8829-738F6D5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22</a:t>
            </a:fld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4A84E-3473-435C-8127-46CE59F21444}"/>
              </a:ext>
            </a:extLst>
          </p:cNvPr>
          <p:cNvSpPr txBox="1"/>
          <p:nvPr/>
        </p:nvSpPr>
        <p:spPr>
          <a:xfrm>
            <a:off x="2938509" y="199333"/>
            <a:ext cx="624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700" b="1" dirty="0">
                <a:latin typeface="+mj-lt"/>
              </a:rPr>
              <a:t>Launch: Customer Pathway on the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915C9-8DE2-4E6C-AE1B-25E729BA27A5}"/>
              </a:ext>
            </a:extLst>
          </p:cNvPr>
          <p:cNvSpPr txBox="1"/>
          <p:nvPr/>
        </p:nvSpPr>
        <p:spPr>
          <a:xfrm>
            <a:off x="182622" y="112634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Step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3D7FF-6781-43BF-B8DF-A411E696EB29}"/>
              </a:ext>
            </a:extLst>
          </p:cNvPr>
          <p:cNvSpPr txBox="1"/>
          <p:nvPr/>
        </p:nvSpPr>
        <p:spPr>
          <a:xfrm>
            <a:off x="1873188" y="1495672"/>
            <a:ext cx="23488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Merino wool leggings</a:t>
            </a:r>
          </a:p>
          <a:p>
            <a:r>
              <a:rPr lang="fi-FI" dirty="0"/>
              <a:t>[Short despription:</a:t>
            </a:r>
          </a:p>
          <a:p>
            <a:r>
              <a:rPr lang="fi-FI" dirty="0"/>
              <a:t>Includes a sentence </a:t>
            </a:r>
          </a:p>
          <a:p>
            <a:r>
              <a:rPr lang="fi-FI" dirty="0"/>
              <a:t>about sizing calculator]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A403-835C-4F33-8465-3A30A991B381}"/>
              </a:ext>
            </a:extLst>
          </p:cNvPr>
          <p:cNvSpPr txBox="1"/>
          <p:nvPr/>
        </p:nvSpPr>
        <p:spPr>
          <a:xfrm>
            <a:off x="247737" y="1501019"/>
            <a:ext cx="153779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Photo /image</a:t>
            </a:r>
          </a:p>
          <a:p>
            <a:r>
              <a:rPr lang="fi-FI" dirty="0"/>
              <a:t> of product</a:t>
            </a:r>
          </a:p>
          <a:p>
            <a:r>
              <a:rPr lang="fi-FI" dirty="0"/>
              <a:t>(Pre-designed </a:t>
            </a:r>
          </a:p>
          <a:p>
            <a:r>
              <a:rPr lang="fi-FI" dirty="0"/>
              <a:t>products)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68A64-4D7D-468A-963A-0CE912D942DB}"/>
              </a:ext>
            </a:extLst>
          </p:cNvPr>
          <p:cNvSpPr txBox="1"/>
          <p:nvPr/>
        </p:nvSpPr>
        <p:spPr>
          <a:xfrm>
            <a:off x="1873188" y="2800788"/>
            <a:ext cx="14623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Find your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E2A9-C861-4530-8D3F-AF3E4F1DF3B0}"/>
              </a:ext>
            </a:extLst>
          </p:cNvPr>
          <p:cNvSpPr txBox="1"/>
          <p:nvPr/>
        </p:nvSpPr>
        <p:spPr>
          <a:xfrm>
            <a:off x="247737" y="4159988"/>
            <a:ext cx="6495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C652-9864-4718-B019-E369CABCA162}"/>
              </a:ext>
            </a:extLst>
          </p:cNvPr>
          <p:cNvSpPr txBox="1"/>
          <p:nvPr/>
        </p:nvSpPr>
        <p:spPr>
          <a:xfrm>
            <a:off x="1873188" y="3274907"/>
            <a:ext cx="55000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Included in the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Pattern, 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Sewing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Guides -&gt;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Correct size </a:t>
            </a:r>
            <a:r>
              <a:rPr lang="fi-FI" sz="1200" dirty="0"/>
              <a:t>(Sizing calculator: customer should be reminded how it 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Material recommondation (link)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Material/fabric amounts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6B019-C92C-4702-B14A-BADE88BEA33F}"/>
              </a:ext>
            </a:extLst>
          </p:cNvPr>
          <p:cNvSpPr txBox="1"/>
          <p:nvPr/>
        </p:nvSpPr>
        <p:spPr>
          <a:xfrm>
            <a:off x="7650222" y="1261673"/>
            <a:ext cx="186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Step 2</a:t>
            </a:r>
          </a:p>
          <a:p>
            <a:r>
              <a:rPr lang="fi-FI" b="1" dirty="0"/>
              <a:t>= sizing calculator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55924-FCD5-4128-9EC4-48D840AAA940}"/>
              </a:ext>
            </a:extLst>
          </p:cNvPr>
          <p:cNvSpPr txBox="1"/>
          <p:nvPr/>
        </p:nvSpPr>
        <p:spPr>
          <a:xfrm>
            <a:off x="7650222" y="2016238"/>
            <a:ext cx="253466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How to measure yourself</a:t>
            </a:r>
          </a:p>
          <a:p>
            <a:r>
              <a:rPr lang="fi-FI" dirty="0"/>
              <a:t>Hip:       ____cm</a:t>
            </a:r>
          </a:p>
          <a:p>
            <a:r>
              <a:rPr lang="fi-FI" dirty="0"/>
              <a:t>Inseam:____ cm</a:t>
            </a:r>
          </a:p>
          <a:p>
            <a:endParaRPr lang="fi-FI" sz="1000" dirty="0"/>
          </a:p>
          <a:p>
            <a:r>
              <a:rPr lang="fi-FI" dirty="0"/>
              <a:t>Questions:</a:t>
            </a:r>
          </a:p>
          <a:p>
            <a:r>
              <a:rPr lang="fi-FI" dirty="0"/>
              <a:t>____</a:t>
            </a:r>
          </a:p>
          <a:p>
            <a:r>
              <a:rPr lang="fi-FI" dirty="0"/>
              <a:t>_____</a:t>
            </a:r>
          </a:p>
          <a:p>
            <a:r>
              <a:rPr lang="fi-FI" dirty="0"/>
              <a:t>_____</a:t>
            </a:r>
          </a:p>
          <a:p>
            <a:endParaRPr lang="fi-FI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300F6-2CF9-4434-91BA-77571ECB4CFD}"/>
              </a:ext>
            </a:extLst>
          </p:cNvPr>
          <p:cNvSpPr txBox="1"/>
          <p:nvPr/>
        </p:nvSpPr>
        <p:spPr>
          <a:xfrm>
            <a:off x="10184890" y="2062404"/>
            <a:ext cx="1901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Pop up window? To the link</a:t>
            </a:r>
          </a:p>
          <a:p>
            <a:r>
              <a:rPr lang="fi-FI" sz="1200" dirty="0"/>
              <a:t> ”Take your measurments”</a:t>
            </a:r>
          </a:p>
          <a:p>
            <a:r>
              <a:rPr lang="fi-FI" sz="1200" dirty="0"/>
              <a:t>Later guide through video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07C84-2187-49BF-80DE-D242EC4AF265}"/>
              </a:ext>
            </a:extLst>
          </p:cNvPr>
          <p:cNvSpPr txBox="1"/>
          <p:nvPr/>
        </p:nvSpPr>
        <p:spPr>
          <a:xfrm>
            <a:off x="3490842" y="2800788"/>
            <a:ext cx="1868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Design your outfit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323C1-F118-4CF4-B5F8-15C39E868D87}"/>
              </a:ext>
            </a:extLst>
          </p:cNvPr>
          <p:cNvSpPr/>
          <p:nvPr/>
        </p:nvSpPr>
        <p:spPr>
          <a:xfrm>
            <a:off x="7650222" y="4293223"/>
            <a:ext cx="399102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i-FI" dirty="0"/>
              <a:t>Buy pattern now -&gt; (Pattern on demand)</a:t>
            </a:r>
          </a:p>
        </p:txBody>
      </p:sp>
      <p:pic>
        <p:nvPicPr>
          <p:cNvPr id="18" name="Graphic 17" descr="Line Arrow: Straight">
            <a:extLst>
              <a:ext uri="{FF2B5EF4-FFF2-40B4-BE49-F238E27FC236}">
                <a16:creationId xmlns:a16="http://schemas.microsoft.com/office/drawing/2014/main" id="{1D305D24-B07E-4265-9401-E9E6B842D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759388" y="1137053"/>
            <a:ext cx="673223" cy="673223"/>
          </a:xfrm>
          <a:prstGeom prst="rect">
            <a:avLst/>
          </a:prstGeom>
        </p:spPr>
      </p:pic>
      <p:pic>
        <p:nvPicPr>
          <p:cNvPr id="19" name="Graphic 18" descr="Line Arrow: Straight">
            <a:extLst>
              <a:ext uri="{FF2B5EF4-FFF2-40B4-BE49-F238E27FC236}">
                <a16:creationId xmlns:a16="http://schemas.microsoft.com/office/drawing/2014/main" id="{19A81C4F-5D9E-4FF1-9D60-38C31E0D9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675911" y="4969620"/>
            <a:ext cx="673223" cy="6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6B3F51-A398-4066-BF27-9A2549A8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E9DA-CB76-486C-BDDA-0DA39ED0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23</a:t>
            </a:fld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16EEC-C950-448C-BE69-2DC293272FB8}"/>
              </a:ext>
            </a:extLst>
          </p:cNvPr>
          <p:cNvSpPr txBox="1"/>
          <p:nvPr/>
        </p:nvSpPr>
        <p:spPr>
          <a:xfrm>
            <a:off x="505473" y="79976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Step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EB596-3B1A-40F2-A421-56CE8D74D9CB}"/>
              </a:ext>
            </a:extLst>
          </p:cNvPr>
          <p:cNvSpPr txBox="1"/>
          <p:nvPr/>
        </p:nvSpPr>
        <p:spPr>
          <a:xfrm>
            <a:off x="630808" y="1319703"/>
            <a:ext cx="14928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i-FI" dirty="0"/>
              <a:t>Screen shot </a:t>
            </a:r>
          </a:p>
          <a:p>
            <a:r>
              <a:rPr lang="fi-FI" dirty="0"/>
              <a:t>of the pattern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7AB95-A271-4891-A2F4-E56B94DDBD6F}"/>
              </a:ext>
            </a:extLst>
          </p:cNvPr>
          <p:cNvSpPr txBox="1"/>
          <p:nvPr/>
        </p:nvSpPr>
        <p:spPr>
          <a:xfrm>
            <a:off x="2249582" y="1327585"/>
            <a:ext cx="352551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Summery of taken measuremnts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Pattern, 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Sewing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Guides -&gt; link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Material recommondation (link)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Material/fabric amounts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CA956-A7B7-4FDA-A5F1-E056CE10115F}"/>
              </a:ext>
            </a:extLst>
          </p:cNvPr>
          <p:cNvSpPr/>
          <p:nvPr/>
        </p:nvSpPr>
        <p:spPr>
          <a:xfrm>
            <a:off x="2249582" y="3132144"/>
            <a:ext cx="99649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i-FI" dirty="0"/>
              <a:t>Buy 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4AD32-8CE5-430D-895A-BB5C2A5E190E}"/>
              </a:ext>
            </a:extLst>
          </p:cNvPr>
          <p:cNvSpPr txBox="1"/>
          <p:nvPr/>
        </p:nvSpPr>
        <p:spPr>
          <a:xfrm>
            <a:off x="630808" y="4245635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Step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5E1A9-D600-484E-820A-E1C4ABFC8CC8}"/>
              </a:ext>
            </a:extLst>
          </p:cNvPr>
          <p:cNvSpPr/>
          <p:nvPr/>
        </p:nvSpPr>
        <p:spPr>
          <a:xfrm>
            <a:off x="664988" y="4614967"/>
            <a:ext cx="219534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fi-FI" dirty="0"/>
              <a:t>Purchase + download</a:t>
            </a:r>
          </a:p>
          <a:p>
            <a:r>
              <a:rPr lang="fi-FI" dirty="0"/>
              <a:t>Privacy statement</a:t>
            </a:r>
          </a:p>
          <a:p>
            <a:r>
              <a:rPr lang="fi-FI" dirty="0"/>
              <a:t>Newsletter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F262D-13EB-4907-BE69-E60FD56FE8BE}"/>
              </a:ext>
            </a:extLst>
          </p:cNvPr>
          <p:cNvSpPr txBox="1"/>
          <p:nvPr/>
        </p:nvSpPr>
        <p:spPr>
          <a:xfrm>
            <a:off x="7015559" y="405503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Step 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56DB07-3711-4212-A8E3-5C57CEE2BB28}"/>
              </a:ext>
            </a:extLst>
          </p:cNvPr>
          <p:cNvSpPr/>
          <p:nvPr/>
        </p:nvSpPr>
        <p:spPr>
          <a:xfrm>
            <a:off x="7015559" y="4476467"/>
            <a:ext cx="3752053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Purchase + download confirmation</a:t>
            </a:r>
            <a:endParaRPr lang="fi-FI" dirty="0"/>
          </a:p>
          <a:p>
            <a:r>
              <a:rPr lang="en-US" dirty="0"/>
              <a:t>Instructions on download package</a:t>
            </a:r>
          </a:p>
          <a:p>
            <a:endParaRPr lang="fi-FI" dirty="0"/>
          </a:p>
          <a:p>
            <a:r>
              <a:rPr lang="en-US" dirty="0"/>
              <a:t>Via email or link (available for xx days)</a:t>
            </a:r>
          </a:p>
        </p:txBody>
      </p:sp>
      <p:pic>
        <p:nvPicPr>
          <p:cNvPr id="13" name="Graphic 12" descr="Line Arrow: Straight">
            <a:extLst>
              <a:ext uri="{FF2B5EF4-FFF2-40B4-BE49-F238E27FC236}">
                <a16:creationId xmlns:a16="http://schemas.microsoft.com/office/drawing/2014/main" id="{8C654E99-13E2-413D-8292-F3058CCED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05474" y="75192"/>
            <a:ext cx="673223" cy="673223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8C62A73F-017E-4108-890C-39D888C31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05475" y="3522916"/>
            <a:ext cx="673223" cy="673223"/>
          </a:xfrm>
          <a:prstGeom prst="rect">
            <a:avLst/>
          </a:prstGeom>
        </p:spPr>
      </p:pic>
      <p:pic>
        <p:nvPicPr>
          <p:cNvPr id="15" name="Graphic 14" descr="Line Arrow: Straight">
            <a:extLst>
              <a:ext uri="{FF2B5EF4-FFF2-40B4-BE49-F238E27FC236}">
                <a16:creationId xmlns:a16="http://schemas.microsoft.com/office/drawing/2014/main" id="{413A2A7F-B18A-4C60-9672-91C7B4F2B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67551" y="4093689"/>
            <a:ext cx="673223" cy="6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7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AED18-D0EC-4796-8759-6F8370DA9990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ABCFE-E5EE-412F-ABE0-E2ABADAAF686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3C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095ED6-70B7-4D60-931F-CF9E9598BA1B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1B7B46-E45E-432F-9597-9BB8DAD35109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1221243" y="2890391"/>
            <a:ext cx="1579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Website Tools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9D1D83-E7D5-4D48-9455-A0570BEE3F42}"/>
              </a:ext>
            </a:extLst>
          </p:cNvPr>
          <p:cNvSpPr txBox="1"/>
          <p:nvPr/>
        </p:nvSpPr>
        <p:spPr>
          <a:xfrm>
            <a:off x="5620078" y="1025288"/>
            <a:ext cx="25333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Visualization Tool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58E953E-4A2E-4539-A770-CFC77CBD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7" y="1658608"/>
            <a:ext cx="1904698" cy="44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2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7987E-4989-48AC-916A-47A73C2C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90549-AA88-4BB1-B1A2-A77945DA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25</a:t>
            </a:fld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FFE9-4C0D-45D1-81B5-8D0DF73C6A49}"/>
              </a:ext>
            </a:extLst>
          </p:cNvPr>
          <p:cNvSpPr txBox="1"/>
          <p:nvPr/>
        </p:nvSpPr>
        <p:spPr>
          <a:xfrm>
            <a:off x="746865" y="1664033"/>
            <a:ext cx="32917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latin typeface="+mj-lt"/>
              </a:rPr>
              <a:t>Customer perspective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Idea to visual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Print out of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Correct pattern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Matching sewing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Fabric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Fabric + material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Cutting out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FC8A3-E022-4464-B517-527A226A0414}"/>
              </a:ext>
            </a:extLst>
          </p:cNvPr>
          <p:cNvSpPr txBox="1"/>
          <p:nvPr/>
        </p:nvSpPr>
        <p:spPr>
          <a:xfrm>
            <a:off x="4861133" y="1664033"/>
            <a:ext cx="7211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+mj-lt"/>
              </a:rPr>
              <a:t>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Offers a design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Offers single ready designs for download, e.g. a certain pocket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Offers a fabric choice/link for the design after a few questions answered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Customer designs his outfit from pre-designed drawings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Offers a print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Find correct/ connects pattern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Summary of pattern pieces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Find corresponding sewing instructions and guides</a:t>
            </a:r>
          </a:p>
          <a:p>
            <a:endParaRPr lang="fi-FI" dirty="0">
              <a:latin typeface="+mj-lt"/>
            </a:endParaRPr>
          </a:p>
          <a:p>
            <a:r>
              <a:rPr lang="fi-FI" dirty="0">
                <a:latin typeface="+mj-lt"/>
              </a:rPr>
              <a:t>This tool interacts with the sizing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  <a:p>
            <a:r>
              <a:rPr lang="fi-FI" dirty="0">
                <a:latin typeface="+mj-lt"/>
              </a:rPr>
              <a:t>Customer pathway on the web-site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</a:rPr>
              <a:t>Step 1 ”Design your outfit”</a:t>
            </a:r>
          </a:p>
          <a:p>
            <a:endParaRPr lang="fi-FI" dirty="0">
              <a:latin typeface="+mj-lt"/>
            </a:endParaRPr>
          </a:p>
          <a:p>
            <a:endParaRPr lang="fi-FI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D53AC-BEFA-46C1-A8B5-F81538AD09F2}"/>
              </a:ext>
            </a:extLst>
          </p:cNvPr>
          <p:cNvSpPr txBox="1"/>
          <p:nvPr/>
        </p:nvSpPr>
        <p:spPr>
          <a:xfrm>
            <a:off x="3373397" y="273590"/>
            <a:ext cx="5380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b="1" dirty="0">
                <a:latin typeface="+mj-lt"/>
              </a:rPr>
              <a:t>Specifications: Visualization Tool</a:t>
            </a:r>
          </a:p>
        </p:txBody>
      </p:sp>
    </p:spTree>
    <p:extLst>
      <p:ext uri="{BB962C8B-B14F-4D97-AF65-F5344CB8AC3E}">
        <p14:creationId xmlns:p14="http://schemas.microsoft.com/office/powerpoint/2010/main" val="2051875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on a snow covered mountain&#10;&#10;Description automatically generated">
            <a:extLst>
              <a:ext uri="{FF2B5EF4-FFF2-40B4-BE49-F238E27FC236}">
                <a16:creationId xmlns:a16="http://schemas.microsoft.com/office/drawing/2014/main" id="{43A1CBC2-4BC3-4A11-BCAE-99D5DCF5C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8516"/>
            <a:ext cx="6269230" cy="9399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C527A-3174-4D0B-9B6A-BFAA4EF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A6F35-468C-4C00-80B9-E48B2B6E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26</a:t>
            </a:fld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05C87-1215-44F9-A179-62A5D2E01C2D}"/>
              </a:ext>
            </a:extLst>
          </p:cNvPr>
          <p:cNvSpPr txBox="1"/>
          <p:nvPr/>
        </p:nvSpPr>
        <p:spPr>
          <a:xfrm>
            <a:off x="7272406" y="1916282"/>
            <a:ext cx="3768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b="1" dirty="0">
                <a:latin typeface="+mj-lt"/>
              </a:rPr>
              <a:t>Thank you very much!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2DF3-4E5E-49DB-AE4E-16B15260D080}"/>
              </a:ext>
            </a:extLst>
          </p:cNvPr>
          <p:cNvSpPr txBox="1"/>
          <p:nvPr/>
        </p:nvSpPr>
        <p:spPr>
          <a:xfrm>
            <a:off x="7711436" y="3043708"/>
            <a:ext cx="2890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latin typeface="+mj-lt"/>
              </a:rPr>
              <a:t>Birgit Marbach</a:t>
            </a:r>
          </a:p>
          <a:p>
            <a:pPr algn="ctr"/>
            <a:r>
              <a:rPr lang="fi-FI" dirty="0">
                <a:latin typeface="+mj-lt"/>
              </a:rPr>
              <a:t>040 745 2295</a:t>
            </a:r>
          </a:p>
          <a:p>
            <a:pPr algn="ctr"/>
            <a:r>
              <a:rPr lang="fi-FI" dirty="0">
                <a:latin typeface="+mj-lt"/>
              </a:rPr>
              <a:t>birgitmarbach@hotmail.com</a:t>
            </a:r>
          </a:p>
        </p:txBody>
      </p:sp>
    </p:spTree>
    <p:extLst>
      <p:ext uri="{BB962C8B-B14F-4D97-AF65-F5344CB8AC3E}">
        <p14:creationId xmlns:p14="http://schemas.microsoft.com/office/powerpoint/2010/main" val="196133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92BE97-BEB0-4575-906D-D7907919E1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828778"/>
              </p:ext>
            </p:extLst>
          </p:nvPr>
        </p:nvGraphicFramePr>
        <p:xfrm>
          <a:off x="2031999" y="896070"/>
          <a:ext cx="8128000" cy="575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79FB27-CB99-4E28-B9F4-51E6B8FE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E0F38-7D52-4A0A-A1DB-9C8D64D5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3</a:t>
            </a:fld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03D70-3698-449E-B7D4-7DB5C5563078}"/>
              </a:ext>
            </a:extLst>
          </p:cNvPr>
          <p:cNvSpPr txBox="1"/>
          <p:nvPr/>
        </p:nvSpPr>
        <p:spPr>
          <a:xfrm>
            <a:off x="4372802" y="136525"/>
            <a:ext cx="344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>
                <a:latin typeface="+mj-lt"/>
              </a:rPr>
              <a:t>Key Market Insights</a:t>
            </a:r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59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062B3A-261D-42AE-957E-8FEBD945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06E8D-0351-45BA-99B0-1C4F87A7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4</a:t>
            </a:fld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1E98-5B5D-4FBA-8A42-47FA372784EA}"/>
              </a:ext>
            </a:extLst>
          </p:cNvPr>
          <p:cNvSpPr txBox="1"/>
          <p:nvPr/>
        </p:nvSpPr>
        <p:spPr>
          <a:xfrm>
            <a:off x="3986221" y="1305341"/>
            <a:ext cx="736757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700" dirty="0">
                <a:latin typeface="+mj-lt"/>
              </a:rPr>
              <a:t>Online tutorials (Youtube) spurred millennials to start learning as they cannot learn elsewhere. </a:t>
            </a:r>
          </a:p>
          <a:p>
            <a:endParaRPr lang="fi-FI" sz="2700" dirty="0">
              <a:latin typeface="+mj-lt"/>
            </a:endParaRPr>
          </a:p>
          <a:p>
            <a:r>
              <a:rPr lang="fi-FI" sz="2700" i="1" dirty="0">
                <a:latin typeface="+mj-lt"/>
              </a:rPr>
              <a:t>Google Keywords: </a:t>
            </a:r>
            <a:r>
              <a:rPr lang="fi-FI" sz="2700" dirty="0">
                <a:latin typeface="+mj-lt"/>
              </a:rPr>
              <a:t>generic terms ”sewing”, ”sewing patterns” and ”sewing tutorial” in decline. </a:t>
            </a:r>
          </a:p>
          <a:p>
            <a:endParaRPr lang="fi-FI" sz="2700" dirty="0">
              <a:latin typeface="+mj-lt"/>
            </a:endParaRPr>
          </a:p>
          <a:p>
            <a:r>
              <a:rPr lang="fi-FI" sz="2700" i="1" dirty="0">
                <a:latin typeface="+mj-lt"/>
              </a:rPr>
              <a:t>Google Keywords: </a:t>
            </a:r>
            <a:r>
              <a:rPr lang="fi-FI" sz="2700" dirty="0">
                <a:latin typeface="+mj-lt"/>
              </a:rPr>
              <a:t>specific searches ”bomber jacket sewing jacket” (↑800%) and ”sewing near me” (</a:t>
            </a:r>
            <a:r>
              <a:rPr lang="fi-FI" sz="2700" dirty="0"/>
              <a:t>↑ </a:t>
            </a:r>
            <a:r>
              <a:rPr lang="fi-FI" sz="2700" dirty="0">
                <a:latin typeface="+mj-lt"/>
              </a:rPr>
              <a:t>5000%) increased. Customers have ideas and want help realizing these, and they seek a community. </a:t>
            </a:r>
            <a:endParaRPr lang="en-GB" sz="2700" dirty="0">
              <a:latin typeface="+mj-lt"/>
            </a:endParaRPr>
          </a:p>
          <a:p>
            <a:endParaRPr lang="en-GB" sz="27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DBD6F-5C0F-4686-97DA-857A23F165F9}"/>
              </a:ext>
            </a:extLst>
          </p:cNvPr>
          <p:cNvSpPr/>
          <p:nvPr/>
        </p:nvSpPr>
        <p:spPr>
          <a:xfrm>
            <a:off x="988" y="0"/>
            <a:ext cx="2013557" cy="6858000"/>
          </a:xfrm>
          <a:prstGeom prst="rect">
            <a:avLst/>
          </a:prstGeom>
          <a:solidFill>
            <a:srgbClr val="655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0F5B42-0363-40F3-8137-CF1616494C99}"/>
              </a:ext>
            </a:extLst>
          </p:cNvPr>
          <p:cNvSpPr/>
          <p:nvPr/>
        </p:nvSpPr>
        <p:spPr>
          <a:xfrm>
            <a:off x="602305" y="2051768"/>
            <a:ext cx="2789481" cy="27328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8B603C-6D09-4C3D-A68F-6E5C8554895F}"/>
              </a:ext>
            </a:extLst>
          </p:cNvPr>
          <p:cNvSpPr/>
          <p:nvPr/>
        </p:nvSpPr>
        <p:spPr>
          <a:xfrm>
            <a:off x="552893" y="1998920"/>
            <a:ext cx="2881423" cy="284952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93717-A237-48D6-BC90-478674EB6F44}"/>
              </a:ext>
            </a:extLst>
          </p:cNvPr>
          <p:cNvSpPr txBox="1"/>
          <p:nvPr/>
        </p:nvSpPr>
        <p:spPr>
          <a:xfrm>
            <a:off x="1221243" y="2890391"/>
            <a:ext cx="1579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  <a:latin typeface="+mj-lt"/>
              </a:rPr>
              <a:t>Digital Insights</a:t>
            </a:r>
          </a:p>
        </p:txBody>
      </p:sp>
    </p:spTree>
    <p:extLst>
      <p:ext uri="{BB962C8B-B14F-4D97-AF65-F5344CB8AC3E}">
        <p14:creationId xmlns:p14="http://schemas.microsoft.com/office/powerpoint/2010/main" val="169669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99DA4-8468-487E-BFB0-3260C30A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Confidentail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B63D8-3A9C-48DB-915B-2BC84262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5</a:t>
            </a:fld>
            <a:endParaRPr lang="fi-FI"/>
          </a:p>
        </p:txBody>
      </p:sp>
      <p:pic>
        <p:nvPicPr>
          <p:cNvPr id="5" name="Picture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D1621328-9553-4E6B-83B3-4AEA503F1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32" y="-705568"/>
            <a:ext cx="12308731" cy="820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67FF1-1A38-4EE6-90EC-A85504740EF1}"/>
              </a:ext>
            </a:extLst>
          </p:cNvPr>
          <p:cNvSpPr txBox="1"/>
          <p:nvPr/>
        </p:nvSpPr>
        <p:spPr>
          <a:xfrm>
            <a:off x="3281531" y="461638"/>
            <a:ext cx="4747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700" dirty="0">
                <a:latin typeface="+mj-lt"/>
              </a:rPr>
              <a:t>Most ideas for clothing and gear </a:t>
            </a:r>
          </a:p>
          <a:p>
            <a:r>
              <a:rPr lang="fi-FI" sz="2700" dirty="0">
                <a:latin typeface="+mj-lt"/>
              </a:rPr>
              <a:t>arise during adventures. </a:t>
            </a:r>
            <a:endParaRPr lang="en-GB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97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87542-6212-4ABE-9510-DC057B1FF17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Customer Journey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584F033-FAFD-45A0-A09C-E79951DCD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9591" b="20332"/>
          <a:stretch/>
        </p:blipFill>
        <p:spPr>
          <a:xfrm>
            <a:off x="3619853" y="754579"/>
            <a:ext cx="8250413" cy="534884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93B4516-A4A9-48CB-A0B3-3ACB3D26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5821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58CF76-C879-4709-A697-619AB1BF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1AED18-D0EC-4796-8759-6F8370DA9990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AutoShape 2" descr="https://docs.google.com/drawings/u/0/d/szLHLVZTmF1utqR-c-eE5CQ/image?w=602&amp;h=263&amp;rev=13&amp;ac=1&amp;parent=1keIfQeBicNFKDBNHkLpGbPTWEJkfUzwaLEtO6zRVtsE">
            <a:extLst>
              <a:ext uri="{FF2B5EF4-FFF2-40B4-BE49-F238E27FC236}">
                <a16:creationId xmlns:a16="http://schemas.microsoft.com/office/drawing/2014/main" id="{BB467014-16AD-4C56-990F-9CA895388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8975" y="2176463"/>
            <a:ext cx="5734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246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6B97C-1FC3-4237-8EE0-187E6859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14D86B-3A5C-4D57-8C80-355C06C0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7</a:t>
            </a:fld>
            <a:endParaRPr lang="fi-FI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C5D03A-7AB1-4A92-84BF-FA34B6463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116497"/>
              </p:ext>
            </p:extLst>
          </p:nvPr>
        </p:nvGraphicFramePr>
        <p:xfrm>
          <a:off x="1561930" y="16012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02737DE-2EA0-4D4C-93D0-EF21381DA708}"/>
              </a:ext>
            </a:extLst>
          </p:cNvPr>
          <p:cNvSpPr txBox="1"/>
          <p:nvPr/>
        </p:nvSpPr>
        <p:spPr>
          <a:xfrm>
            <a:off x="1283618" y="568912"/>
            <a:ext cx="868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b="1" dirty="0">
                <a:latin typeface="+mj-lt"/>
              </a:rPr>
              <a:t>Pattern Adventure provides a </a:t>
            </a:r>
            <a:r>
              <a:rPr lang="fi-FI" sz="3200" b="1" i="1" dirty="0">
                <a:latin typeface="+mj-lt"/>
              </a:rPr>
              <a:t>Full</a:t>
            </a:r>
            <a:r>
              <a:rPr lang="fi-FI" sz="3200" b="1" dirty="0">
                <a:latin typeface="+mj-lt"/>
              </a:rPr>
              <a:t> Sewing Experience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46A9A-68B0-4662-A871-B68FA526F44B}"/>
              </a:ext>
            </a:extLst>
          </p:cNvPr>
          <p:cNvSpPr txBox="1"/>
          <p:nvPr/>
        </p:nvSpPr>
        <p:spPr>
          <a:xfrm>
            <a:off x="1283618" y="1327395"/>
            <a:ext cx="989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u="sng" dirty="0">
                <a:latin typeface="+mj-lt"/>
              </a:rPr>
              <a:t>A New Concept for the DIY Sewing Market: </a:t>
            </a:r>
            <a:r>
              <a:rPr lang="fi-FI" sz="2400" dirty="0">
                <a:latin typeface="+mj-lt"/>
              </a:rPr>
              <a:t>Helping </a:t>
            </a:r>
            <a:r>
              <a:rPr lang="fi-FI" sz="2400" b="1" dirty="0">
                <a:latin typeface="+mj-lt"/>
              </a:rPr>
              <a:t>Outdoor Enthusiasts </a:t>
            </a:r>
            <a:r>
              <a:rPr lang="fi-FI" sz="2400" dirty="0">
                <a:latin typeface="+mj-lt"/>
              </a:rPr>
              <a:t>create the clothing and gear they need for their adventures.</a:t>
            </a:r>
          </a:p>
        </p:txBody>
      </p:sp>
      <p:pic>
        <p:nvPicPr>
          <p:cNvPr id="22" name="Graphic 21" descr="Hike">
            <a:extLst>
              <a:ext uri="{FF2B5EF4-FFF2-40B4-BE49-F238E27FC236}">
                <a16:creationId xmlns:a16="http://schemas.microsoft.com/office/drawing/2014/main" id="{E4D9D878-9BB9-4619-824B-C282ED7922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1229" y="2828914"/>
            <a:ext cx="720091" cy="720091"/>
          </a:xfrm>
          <a:prstGeom prst="rect">
            <a:avLst/>
          </a:prstGeom>
        </p:spPr>
      </p:pic>
      <p:grpSp>
        <p:nvGrpSpPr>
          <p:cNvPr id="29" name="Graphic 23" descr="Cross country skiing">
            <a:extLst>
              <a:ext uri="{FF2B5EF4-FFF2-40B4-BE49-F238E27FC236}">
                <a16:creationId xmlns:a16="http://schemas.microsoft.com/office/drawing/2014/main" id="{D10954E0-7E90-4E9A-94A9-823ADCC629C9}"/>
              </a:ext>
            </a:extLst>
          </p:cNvPr>
          <p:cNvGrpSpPr/>
          <p:nvPr/>
        </p:nvGrpSpPr>
        <p:grpSpPr>
          <a:xfrm>
            <a:off x="9689654" y="4838639"/>
            <a:ext cx="759781" cy="691954"/>
            <a:chOff x="4305601" y="3989773"/>
            <a:chExt cx="914400" cy="9144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AB476C-7118-41CA-BA59-0834EB2DA061}"/>
                </a:ext>
              </a:extLst>
            </p:cNvPr>
            <p:cNvSpPr/>
            <p:nvPr/>
          </p:nvSpPr>
          <p:spPr>
            <a:xfrm>
              <a:off x="4908057" y="4077879"/>
              <a:ext cx="142875" cy="142875"/>
            </a:xfrm>
            <a:custGeom>
              <a:avLst/>
              <a:gdLst>
                <a:gd name="connsiteX0" fmla="*/ 140494 w 142875"/>
                <a:gd name="connsiteY0" fmla="*/ 73819 h 142875"/>
                <a:gd name="connsiteX1" fmla="*/ 73819 w 142875"/>
                <a:gd name="connsiteY1" fmla="*/ 140494 h 142875"/>
                <a:gd name="connsiteX2" fmla="*/ 7144 w 142875"/>
                <a:gd name="connsiteY2" fmla="*/ 73819 h 142875"/>
                <a:gd name="connsiteX3" fmla="*/ 73819 w 142875"/>
                <a:gd name="connsiteY3" fmla="*/ 7144 h 142875"/>
                <a:gd name="connsiteX4" fmla="*/ 140494 w 142875"/>
                <a:gd name="connsiteY4" fmla="*/ 7381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0494" y="73819"/>
                  </a:moveTo>
                  <a:cubicBezTo>
                    <a:pt x="140494" y="110642"/>
                    <a:pt x="110642" y="140494"/>
                    <a:pt x="73819" y="140494"/>
                  </a:cubicBezTo>
                  <a:cubicBezTo>
                    <a:pt x="36995" y="140494"/>
                    <a:pt x="7144" y="110642"/>
                    <a:pt x="7144" y="73819"/>
                  </a:cubicBezTo>
                  <a:cubicBezTo>
                    <a:pt x="7144" y="36995"/>
                    <a:pt x="36995" y="7144"/>
                    <a:pt x="73819" y="7144"/>
                  </a:cubicBezTo>
                  <a:cubicBezTo>
                    <a:pt x="110642" y="7144"/>
                    <a:pt x="140494" y="36995"/>
                    <a:pt x="140494" y="738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4D8B81-7452-429E-B268-E2F7543DA54F}"/>
                </a:ext>
              </a:extLst>
            </p:cNvPr>
            <p:cNvSpPr/>
            <p:nvPr/>
          </p:nvSpPr>
          <p:spPr>
            <a:xfrm>
              <a:off x="4331795" y="4174311"/>
              <a:ext cx="857250" cy="638175"/>
            </a:xfrm>
            <a:custGeom>
              <a:avLst/>
              <a:gdLst>
                <a:gd name="connsiteX0" fmla="*/ 852011 w 857250"/>
                <a:gd name="connsiteY0" fmla="*/ 577462 h 638175"/>
                <a:gd name="connsiteX1" fmla="*/ 826294 w 857250"/>
                <a:gd name="connsiteY1" fmla="*/ 570795 h 638175"/>
                <a:gd name="connsiteX2" fmla="*/ 782479 w 857250"/>
                <a:gd name="connsiteY2" fmla="*/ 596512 h 638175"/>
                <a:gd name="connsiteX3" fmla="*/ 734854 w 857250"/>
                <a:gd name="connsiteY3" fmla="*/ 596512 h 638175"/>
                <a:gd name="connsiteX4" fmla="*/ 798671 w 857250"/>
                <a:gd name="connsiteY4" fmla="*/ 198367 h 638175"/>
                <a:gd name="connsiteX5" fmla="*/ 798671 w 857250"/>
                <a:gd name="connsiteY5" fmla="*/ 198367 h 638175"/>
                <a:gd name="connsiteX6" fmla="*/ 810101 w 857250"/>
                <a:gd name="connsiteY6" fmla="*/ 159315 h 638175"/>
                <a:gd name="connsiteX7" fmla="*/ 771049 w 857250"/>
                <a:gd name="connsiteY7" fmla="*/ 147885 h 638175"/>
                <a:gd name="connsiteX8" fmla="*/ 688181 w 857250"/>
                <a:gd name="connsiteY8" fmla="*/ 192652 h 638175"/>
                <a:gd name="connsiteX9" fmla="*/ 660559 w 857250"/>
                <a:gd name="connsiteY9" fmla="*/ 104070 h 638175"/>
                <a:gd name="connsiteX10" fmla="*/ 646271 w 857250"/>
                <a:gd name="connsiteY10" fmla="*/ 86925 h 638175"/>
                <a:gd name="connsiteX11" fmla="*/ 548164 w 857250"/>
                <a:gd name="connsiteY11" fmla="*/ 37395 h 638175"/>
                <a:gd name="connsiteX12" fmla="*/ 542449 w 857250"/>
                <a:gd name="connsiteY12" fmla="*/ 35490 h 638175"/>
                <a:gd name="connsiteX13" fmla="*/ 426244 w 857250"/>
                <a:gd name="connsiteY13" fmla="*/ 7867 h 638175"/>
                <a:gd name="connsiteX14" fmla="*/ 393859 w 857250"/>
                <a:gd name="connsiteY14" fmla="*/ 23107 h 638175"/>
                <a:gd name="connsiteX15" fmla="*/ 333851 w 857250"/>
                <a:gd name="connsiteY15" fmla="*/ 145980 h 638175"/>
                <a:gd name="connsiteX16" fmla="*/ 7144 w 857250"/>
                <a:gd name="connsiteY16" fmla="*/ 282187 h 638175"/>
                <a:gd name="connsiteX17" fmla="*/ 14764 w 857250"/>
                <a:gd name="connsiteY17" fmla="*/ 299332 h 638175"/>
                <a:gd name="connsiteX18" fmla="*/ 331946 w 857250"/>
                <a:gd name="connsiteY18" fmla="*/ 165982 h 638175"/>
                <a:gd name="connsiteX19" fmla="*/ 346234 w 857250"/>
                <a:gd name="connsiteY19" fmla="*/ 183127 h 638175"/>
                <a:gd name="connsiteX20" fmla="*/ 384334 w 857250"/>
                <a:gd name="connsiteY20" fmla="*/ 169792 h 638175"/>
                <a:gd name="connsiteX21" fmla="*/ 433864 w 857250"/>
                <a:gd name="connsiteY21" fmla="*/ 66922 h 638175"/>
                <a:gd name="connsiteX22" fmla="*/ 502444 w 857250"/>
                <a:gd name="connsiteY22" fmla="*/ 83115 h 638175"/>
                <a:gd name="connsiteX23" fmla="*/ 397669 w 857250"/>
                <a:gd name="connsiteY23" fmla="*/ 250755 h 638175"/>
                <a:gd name="connsiteX24" fmla="*/ 397669 w 857250"/>
                <a:gd name="connsiteY24" fmla="*/ 250755 h 638175"/>
                <a:gd name="connsiteX25" fmla="*/ 394811 w 857250"/>
                <a:gd name="connsiteY25" fmla="*/ 255517 h 638175"/>
                <a:gd name="connsiteX26" fmla="*/ 336709 w 857250"/>
                <a:gd name="connsiteY26" fmla="*/ 388867 h 638175"/>
                <a:gd name="connsiteX27" fmla="*/ 230029 w 857250"/>
                <a:gd name="connsiteY27" fmla="*/ 468877 h 638175"/>
                <a:gd name="connsiteX28" fmla="*/ 220504 w 857250"/>
                <a:gd name="connsiteY28" fmla="*/ 518407 h 638175"/>
                <a:gd name="connsiteX29" fmla="*/ 111919 w 857250"/>
                <a:gd name="connsiteY29" fmla="*/ 518407 h 638175"/>
                <a:gd name="connsiteX30" fmla="*/ 92869 w 857250"/>
                <a:gd name="connsiteY30" fmla="*/ 537457 h 638175"/>
                <a:gd name="connsiteX31" fmla="*/ 111919 w 857250"/>
                <a:gd name="connsiteY31" fmla="*/ 556507 h 638175"/>
                <a:gd name="connsiteX32" fmla="*/ 484346 w 857250"/>
                <a:gd name="connsiteY32" fmla="*/ 556507 h 638175"/>
                <a:gd name="connsiteX33" fmla="*/ 495776 w 857250"/>
                <a:gd name="connsiteY33" fmla="*/ 594607 h 638175"/>
                <a:gd name="connsiteX34" fmla="*/ 273844 w 857250"/>
                <a:gd name="connsiteY34" fmla="*/ 594607 h 638175"/>
                <a:gd name="connsiteX35" fmla="*/ 254794 w 857250"/>
                <a:gd name="connsiteY35" fmla="*/ 613657 h 638175"/>
                <a:gd name="connsiteX36" fmla="*/ 273844 w 857250"/>
                <a:gd name="connsiteY36" fmla="*/ 632707 h 638175"/>
                <a:gd name="connsiteX37" fmla="*/ 788194 w 857250"/>
                <a:gd name="connsiteY37" fmla="*/ 632707 h 638175"/>
                <a:gd name="connsiteX38" fmla="*/ 797719 w 857250"/>
                <a:gd name="connsiteY38" fmla="*/ 629850 h 638175"/>
                <a:gd name="connsiteX39" fmla="*/ 845344 w 857250"/>
                <a:gd name="connsiteY39" fmla="*/ 601275 h 638175"/>
                <a:gd name="connsiteX40" fmla="*/ 852011 w 857250"/>
                <a:gd name="connsiteY40" fmla="*/ 577462 h 638175"/>
                <a:gd name="connsiteX41" fmla="*/ 391954 w 857250"/>
                <a:gd name="connsiteY41" fmla="*/ 446017 h 638175"/>
                <a:gd name="connsiteX42" fmla="*/ 404336 w 857250"/>
                <a:gd name="connsiteY42" fmla="*/ 430777 h 638175"/>
                <a:gd name="connsiteX43" fmla="*/ 444341 w 857250"/>
                <a:gd name="connsiteY43" fmla="*/ 338385 h 638175"/>
                <a:gd name="connsiteX44" fmla="*/ 526256 w 857250"/>
                <a:gd name="connsiteY44" fmla="*/ 417442 h 638175"/>
                <a:gd name="connsiteX45" fmla="*/ 495776 w 857250"/>
                <a:gd name="connsiteY45" fmla="*/ 520312 h 638175"/>
                <a:gd name="connsiteX46" fmla="*/ 292894 w 857250"/>
                <a:gd name="connsiteY46" fmla="*/ 520312 h 638175"/>
                <a:gd name="connsiteX47" fmla="*/ 391954 w 857250"/>
                <a:gd name="connsiteY47" fmla="*/ 446017 h 638175"/>
                <a:gd name="connsiteX48" fmla="*/ 557689 w 857250"/>
                <a:gd name="connsiteY48" fmla="*/ 578415 h 638175"/>
                <a:gd name="connsiteX49" fmla="*/ 563404 w 857250"/>
                <a:gd name="connsiteY49" fmla="*/ 558412 h 638175"/>
                <a:gd name="connsiteX50" fmla="*/ 625316 w 857250"/>
                <a:gd name="connsiteY50" fmla="*/ 558412 h 638175"/>
                <a:gd name="connsiteX51" fmla="*/ 634841 w 857250"/>
                <a:gd name="connsiteY51" fmla="*/ 555555 h 638175"/>
                <a:gd name="connsiteX52" fmla="*/ 682466 w 857250"/>
                <a:gd name="connsiteY52" fmla="*/ 526980 h 638175"/>
                <a:gd name="connsiteX53" fmla="*/ 689134 w 857250"/>
                <a:gd name="connsiteY53" fmla="*/ 501262 h 638175"/>
                <a:gd name="connsiteX54" fmla="*/ 663416 w 857250"/>
                <a:gd name="connsiteY54" fmla="*/ 494595 h 638175"/>
                <a:gd name="connsiteX55" fmla="*/ 620554 w 857250"/>
                <a:gd name="connsiteY55" fmla="*/ 520312 h 638175"/>
                <a:gd name="connsiteX56" fmla="*/ 574834 w 857250"/>
                <a:gd name="connsiteY56" fmla="*/ 520312 h 638175"/>
                <a:gd name="connsiteX57" fmla="*/ 605314 w 857250"/>
                <a:gd name="connsiteY57" fmla="*/ 416490 h 638175"/>
                <a:gd name="connsiteX58" fmla="*/ 594836 w 857250"/>
                <a:gd name="connsiteY58" fmla="*/ 378390 h 638175"/>
                <a:gd name="connsiteX59" fmla="*/ 499586 w 857250"/>
                <a:gd name="connsiteY59" fmla="*/ 286950 h 638175"/>
                <a:gd name="connsiteX60" fmla="*/ 615791 w 857250"/>
                <a:gd name="connsiteY60" fmla="*/ 155505 h 638175"/>
                <a:gd name="connsiteX61" fmla="*/ 643414 w 857250"/>
                <a:gd name="connsiteY61" fmla="*/ 243135 h 638175"/>
                <a:gd name="connsiteX62" fmla="*/ 659606 w 857250"/>
                <a:gd name="connsiteY62" fmla="*/ 261232 h 638175"/>
                <a:gd name="connsiteX63" fmla="*/ 670084 w 857250"/>
                <a:gd name="connsiteY63" fmla="*/ 263137 h 638175"/>
                <a:gd name="connsiteX64" fmla="*/ 683419 w 857250"/>
                <a:gd name="connsiteY64" fmla="*/ 259327 h 638175"/>
                <a:gd name="connsiteX65" fmla="*/ 776764 w 857250"/>
                <a:gd name="connsiteY65" fmla="*/ 208845 h 638175"/>
                <a:gd name="connsiteX66" fmla="*/ 715804 w 857250"/>
                <a:gd name="connsiteY66" fmla="*/ 596512 h 638175"/>
                <a:gd name="connsiteX67" fmla="*/ 546259 w 857250"/>
                <a:gd name="connsiteY67" fmla="*/ 596512 h 638175"/>
                <a:gd name="connsiteX68" fmla="*/ 557689 w 857250"/>
                <a:gd name="connsiteY68" fmla="*/ 57841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57250" h="638175">
                  <a:moveTo>
                    <a:pt x="852011" y="577462"/>
                  </a:moveTo>
                  <a:cubicBezTo>
                    <a:pt x="846296" y="568890"/>
                    <a:pt x="834866" y="565080"/>
                    <a:pt x="826294" y="570795"/>
                  </a:cubicBezTo>
                  <a:lnTo>
                    <a:pt x="782479" y="596512"/>
                  </a:lnTo>
                  <a:lnTo>
                    <a:pt x="734854" y="596512"/>
                  </a:lnTo>
                  <a:lnTo>
                    <a:pt x="798671" y="198367"/>
                  </a:lnTo>
                  <a:lnTo>
                    <a:pt x="798671" y="198367"/>
                  </a:lnTo>
                  <a:cubicBezTo>
                    <a:pt x="812959" y="190747"/>
                    <a:pt x="817721" y="173602"/>
                    <a:pt x="810101" y="159315"/>
                  </a:cubicBezTo>
                  <a:cubicBezTo>
                    <a:pt x="802481" y="145027"/>
                    <a:pt x="785336" y="140265"/>
                    <a:pt x="771049" y="147885"/>
                  </a:cubicBezTo>
                  <a:lnTo>
                    <a:pt x="688181" y="192652"/>
                  </a:lnTo>
                  <a:lnTo>
                    <a:pt x="660559" y="104070"/>
                  </a:lnTo>
                  <a:cubicBezTo>
                    <a:pt x="658654" y="96450"/>
                    <a:pt x="652939" y="90735"/>
                    <a:pt x="646271" y="86925"/>
                  </a:cubicBezTo>
                  <a:lnTo>
                    <a:pt x="548164" y="37395"/>
                  </a:lnTo>
                  <a:cubicBezTo>
                    <a:pt x="546259" y="36442"/>
                    <a:pt x="544354" y="35490"/>
                    <a:pt x="542449" y="35490"/>
                  </a:cubicBezTo>
                  <a:lnTo>
                    <a:pt x="426244" y="7867"/>
                  </a:lnTo>
                  <a:cubicBezTo>
                    <a:pt x="412909" y="5010"/>
                    <a:pt x="399574" y="10725"/>
                    <a:pt x="393859" y="23107"/>
                  </a:cubicBezTo>
                  <a:lnTo>
                    <a:pt x="333851" y="145980"/>
                  </a:lnTo>
                  <a:lnTo>
                    <a:pt x="7144" y="282187"/>
                  </a:lnTo>
                  <a:lnTo>
                    <a:pt x="14764" y="299332"/>
                  </a:lnTo>
                  <a:lnTo>
                    <a:pt x="331946" y="165982"/>
                  </a:lnTo>
                  <a:cubicBezTo>
                    <a:pt x="333851" y="173602"/>
                    <a:pt x="339566" y="179317"/>
                    <a:pt x="346234" y="183127"/>
                  </a:cubicBezTo>
                  <a:cubicBezTo>
                    <a:pt x="360521" y="189795"/>
                    <a:pt x="377666" y="184080"/>
                    <a:pt x="384334" y="169792"/>
                  </a:cubicBezTo>
                  <a:lnTo>
                    <a:pt x="433864" y="66922"/>
                  </a:lnTo>
                  <a:lnTo>
                    <a:pt x="502444" y="83115"/>
                  </a:lnTo>
                  <a:lnTo>
                    <a:pt x="397669" y="250755"/>
                  </a:lnTo>
                  <a:cubicBezTo>
                    <a:pt x="397669" y="250755"/>
                    <a:pt x="397669" y="250755"/>
                    <a:pt x="397669" y="250755"/>
                  </a:cubicBezTo>
                  <a:cubicBezTo>
                    <a:pt x="396716" y="252660"/>
                    <a:pt x="395764" y="253612"/>
                    <a:pt x="394811" y="255517"/>
                  </a:cubicBezTo>
                  <a:lnTo>
                    <a:pt x="336709" y="388867"/>
                  </a:lnTo>
                  <a:lnTo>
                    <a:pt x="230029" y="468877"/>
                  </a:lnTo>
                  <a:cubicBezTo>
                    <a:pt x="214789" y="480307"/>
                    <a:pt x="210979" y="502215"/>
                    <a:pt x="220504" y="518407"/>
                  </a:cubicBezTo>
                  <a:lnTo>
                    <a:pt x="111919" y="518407"/>
                  </a:lnTo>
                  <a:cubicBezTo>
                    <a:pt x="101441" y="518407"/>
                    <a:pt x="92869" y="526980"/>
                    <a:pt x="92869" y="537457"/>
                  </a:cubicBezTo>
                  <a:cubicBezTo>
                    <a:pt x="92869" y="547935"/>
                    <a:pt x="101441" y="556507"/>
                    <a:pt x="111919" y="556507"/>
                  </a:cubicBezTo>
                  <a:lnTo>
                    <a:pt x="484346" y="556507"/>
                  </a:lnTo>
                  <a:cubicBezTo>
                    <a:pt x="480536" y="570795"/>
                    <a:pt x="485299" y="585082"/>
                    <a:pt x="495776" y="594607"/>
                  </a:cubicBezTo>
                  <a:lnTo>
                    <a:pt x="273844" y="594607"/>
                  </a:lnTo>
                  <a:cubicBezTo>
                    <a:pt x="263366" y="594607"/>
                    <a:pt x="254794" y="603180"/>
                    <a:pt x="254794" y="613657"/>
                  </a:cubicBezTo>
                  <a:cubicBezTo>
                    <a:pt x="254794" y="624135"/>
                    <a:pt x="263366" y="632707"/>
                    <a:pt x="273844" y="632707"/>
                  </a:cubicBezTo>
                  <a:lnTo>
                    <a:pt x="788194" y="632707"/>
                  </a:lnTo>
                  <a:cubicBezTo>
                    <a:pt x="792004" y="632707"/>
                    <a:pt x="794861" y="631755"/>
                    <a:pt x="797719" y="629850"/>
                  </a:cubicBezTo>
                  <a:lnTo>
                    <a:pt x="845344" y="601275"/>
                  </a:lnTo>
                  <a:cubicBezTo>
                    <a:pt x="853916" y="597465"/>
                    <a:pt x="856774" y="586035"/>
                    <a:pt x="852011" y="577462"/>
                  </a:cubicBezTo>
                  <a:close/>
                  <a:moveTo>
                    <a:pt x="391954" y="446017"/>
                  </a:moveTo>
                  <a:cubicBezTo>
                    <a:pt x="397669" y="442207"/>
                    <a:pt x="401479" y="436492"/>
                    <a:pt x="404336" y="430777"/>
                  </a:cubicBezTo>
                  <a:lnTo>
                    <a:pt x="444341" y="338385"/>
                  </a:lnTo>
                  <a:lnTo>
                    <a:pt x="526256" y="417442"/>
                  </a:lnTo>
                  <a:lnTo>
                    <a:pt x="495776" y="520312"/>
                  </a:lnTo>
                  <a:lnTo>
                    <a:pt x="292894" y="520312"/>
                  </a:lnTo>
                  <a:lnTo>
                    <a:pt x="391954" y="446017"/>
                  </a:lnTo>
                  <a:close/>
                  <a:moveTo>
                    <a:pt x="557689" y="578415"/>
                  </a:moveTo>
                  <a:lnTo>
                    <a:pt x="563404" y="558412"/>
                  </a:lnTo>
                  <a:lnTo>
                    <a:pt x="625316" y="558412"/>
                  </a:lnTo>
                  <a:cubicBezTo>
                    <a:pt x="629126" y="558412"/>
                    <a:pt x="631984" y="557460"/>
                    <a:pt x="634841" y="555555"/>
                  </a:cubicBezTo>
                  <a:lnTo>
                    <a:pt x="682466" y="526980"/>
                  </a:lnTo>
                  <a:cubicBezTo>
                    <a:pt x="691039" y="521265"/>
                    <a:pt x="694849" y="509835"/>
                    <a:pt x="689134" y="501262"/>
                  </a:cubicBezTo>
                  <a:cubicBezTo>
                    <a:pt x="683419" y="492690"/>
                    <a:pt x="671989" y="488880"/>
                    <a:pt x="663416" y="494595"/>
                  </a:cubicBezTo>
                  <a:lnTo>
                    <a:pt x="620554" y="520312"/>
                  </a:lnTo>
                  <a:lnTo>
                    <a:pt x="574834" y="520312"/>
                  </a:lnTo>
                  <a:lnTo>
                    <a:pt x="605314" y="416490"/>
                  </a:lnTo>
                  <a:cubicBezTo>
                    <a:pt x="609124" y="403155"/>
                    <a:pt x="605314" y="387915"/>
                    <a:pt x="594836" y="378390"/>
                  </a:cubicBezTo>
                  <a:lnTo>
                    <a:pt x="499586" y="286950"/>
                  </a:lnTo>
                  <a:lnTo>
                    <a:pt x="615791" y="155505"/>
                  </a:lnTo>
                  <a:lnTo>
                    <a:pt x="643414" y="243135"/>
                  </a:lnTo>
                  <a:cubicBezTo>
                    <a:pt x="646271" y="251707"/>
                    <a:pt x="651986" y="258375"/>
                    <a:pt x="659606" y="261232"/>
                  </a:cubicBezTo>
                  <a:cubicBezTo>
                    <a:pt x="663416" y="262185"/>
                    <a:pt x="666274" y="263137"/>
                    <a:pt x="670084" y="263137"/>
                  </a:cubicBezTo>
                  <a:cubicBezTo>
                    <a:pt x="674846" y="263137"/>
                    <a:pt x="679609" y="262185"/>
                    <a:pt x="683419" y="259327"/>
                  </a:cubicBezTo>
                  <a:lnTo>
                    <a:pt x="776764" y="208845"/>
                  </a:lnTo>
                  <a:lnTo>
                    <a:pt x="715804" y="596512"/>
                  </a:lnTo>
                  <a:lnTo>
                    <a:pt x="546259" y="596512"/>
                  </a:lnTo>
                  <a:cubicBezTo>
                    <a:pt x="551021" y="591750"/>
                    <a:pt x="555784" y="586035"/>
                    <a:pt x="557689" y="5784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  <p:grpSp>
        <p:nvGrpSpPr>
          <p:cNvPr id="32" name="Graphic 25" descr="Snowshoeing">
            <a:extLst>
              <a:ext uri="{FF2B5EF4-FFF2-40B4-BE49-F238E27FC236}">
                <a16:creationId xmlns:a16="http://schemas.microsoft.com/office/drawing/2014/main" id="{0F12146E-046F-44D1-9EFA-62B0EDC52C60}"/>
              </a:ext>
            </a:extLst>
          </p:cNvPr>
          <p:cNvGrpSpPr/>
          <p:nvPr/>
        </p:nvGrpSpPr>
        <p:grpSpPr>
          <a:xfrm>
            <a:off x="9753643" y="3774005"/>
            <a:ext cx="717530" cy="861387"/>
            <a:chOff x="4455601" y="4139773"/>
            <a:chExt cx="914400" cy="9144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7C3EFC-2952-4F94-93B2-FFBFA7621F44}"/>
                </a:ext>
              </a:extLst>
            </p:cNvPr>
            <p:cNvSpPr/>
            <p:nvPr/>
          </p:nvSpPr>
          <p:spPr>
            <a:xfrm>
              <a:off x="4886607" y="4180254"/>
              <a:ext cx="161925" cy="161925"/>
            </a:xfrm>
            <a:custGeom>
              <a:avLst/>
              <a:gdLst>
                <a:gd name="connsiteX0" fmla="*/ 159544 w 161925"/>
                <a:gd name="connsiteY0" fmla="*/ 83344 h 161925"/>
                <a:gd name="connsiteX1" fmla="*/ 83344 w 161925"/>
                <a:gd name="connsiteY1" fmla="*/ 159544 h 161925"/>
                <a:gd name="connsiteX2" fmla="*/ 7144 w 161925"/>
                <a:gd name="connsiteY2" fmla="*/ 83344 h 161925"/>
                <a:gd name="connsiteX3" fmla="*/ 83344 w 161925"/>
                <a:gd name="connsiteY3" fmla="*/ 7144 h 161925"/>
                <a:gd name="connsiteX4" fmla="*/ 159544 w 161925"/>
                <a:gd name="connsiteY4" fmla="*/ 833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9544" y="83344"/>
                  </a:moveTo>
                  <a:cubicBezTo>
                    <a:pt x="159544" y="125428"/>
                    <a:pt x="125428" y="159544"/>
                    <a:pt x="83344" y="159544"/>
                  </a:cubicBezTo>
                  <a:cubicBezTo>
                    <a:pt x="41260" y="159544"/>
                    <a:pt x="7144" y="125428"/>
                    <a:pt x="7144" y="83344"/>
                  </a:cubicBezTo>
                  <a:cubicBezTo>
                    <a:pt x="7144" y="41260"/>
                    <a:pt x="41260" y="7144"/>
                    <a:pt x="83344" y="7144"/>
                  </a:cubicBezTo>
                  <a:cubicBezTo>
                    <a:pt x="125428" y="7144"/>
                    <a:pt x="159544" y="41260"/>
                    <a:pt x="159544" y="833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BAD1A9-A09F-4FF1-AE26-967B813EA1F3}"/>
                </a:ext>
              </a:extLst>
            </p:cNvPr>
            <p:cNvSpPr/>
            <p:nvPr/>
          </p:nvSpPr>
          <p:spPr>
            <a:xfrm>
              <a:off x="4584665" y="4351117"/>
              <a:ext cx="638175" cy="657225"/>
            </a:xfrm>
            <a:custGeom>
              <a:avLst/>
              <a:gdLst>
                <a:gd name="connsiteX0" fmla="*/ 482441 w 638175"/>
                <a:gd name="connsiteY0" fmla="*/ 417307 h 657225"/>
                <a:gd name="connsiteX1" fmla="*/ 479584 w 638175"/>
                <a:gd name="connsiteY1" fmla="*/ 401114 h 657225"/>
                <a:gd name="connsiteX2" fmla="*/ 472916 w 638175"/>
                <a:gd name="connsiteY2" fmla="*/ 385874 h 657225"/>
                <a:gd name="connsiteX3" fmla="*/ 397669 w 638175"/>
                <a:gd name="connsiteY3" fmla="*/ 281099 h 657225"/>
                <a:gd name="connsiteX4" fmla="*/ 415766 w 638175"/>
                <a:gd name="connsiteY4" fmla="*/ 141081 h 657225"/>
                <a:gd name="connsiteX5" fmla="*/ 465296 w 638175"/>
                <a:gd name="connsiteY5" fmla="*/ 181087 h 657225"/>
                <a:gd name="connsiteX6" fmla="*/ 482441 w 638175"/>
                <a:gd name="connsiteY6" fmla="*/ 188706 h 657225"/>
                <a:gd name="connsiteX7" fmla="*/ 557689 w 638175"/>
                <a:gd name="connsiteY7" fmla="*/ 202042 h 657225"/>
                <a:gd name="connsiteX8" fmla="*/ 482441 w 638175"/>
                <a:gd name="connsiteY8" fmla="*/ 417307 h 657225"/>
                <a:gd name="connsiteX9" fmla="*/ 542449 w 638175"/>
                <a:gd name="connsiteY9" fmla="*/ 598282 h 657225"/>
                <a:gd name="connsiteX10" fmla="*/ 475774 w 638175"/>
                <a:gd name="connsiteY10" fmla="*/ 622094 h 657225"/>
                <a:gd name="connsiteX11" fmla="*/ 400526 w 638175"/>
                <a:gd name="connsiteY11" fmla="*/ 603044 h 657225"/>
                <a:gd name="connsiteX12" fmla="*/ 384334 w 638175"/>
                <a:gd name="connsiteY12" fmla="*/ 598282 h 657225"/>
                <a:gd name="connsiteX13" fmla="*/ 400526 w 638175"/>
                <a:gd name="connsiteY13" fmla="*/ 593519 h 657225"/>
                <a:gd name="connsiteX14" fmla="*/ 435769 w 638175"/>
                <a:gd name="connsiteY14" fmla="*/ 583042 h 657225"/>
                <a:gd name="connsiteX15" fmla="*/ 471964 w 638175"/>
                <a:gd name="connsiteY15" fmla="*/ 608759 h 657225"/>
                <a:gd name="connsiteX16" fmla="*/ 478631 w 638175"/>
                <a:gd name="connsiteY16" fmla="*/ 607807 h 657225"/>
                <a:gd name="connsiteX17" fmla="*/ 509111 w 638175"/>
                <a:gd name="connsiteY17" fmla="*/ 578279 h 657225"/>
                <a:gd name="connsiteX18" fmla="*/ 542449 w 638175"/>
                <a:gd name="connsiteY18" fmla="*/ 598282 h 657225"/>
                <a:gd name="connsiteX19" fmla="*/ 217646 w 638175"/>
                <a:gd name="connsiteY19" fmla="*/ 595424 h 657225"/>
                <a:gd name="connsiteX20" fmla="*/ 217646 w 638175"/>
                <a:gd name="connsiteY20" fmla="*/ 595424 h 657225"/>
                <a:gd name="connsiteX21" fmla="*/ 148114 w 638175"/>
                <a:gd name="connsiteY21" fmla="*/ 584947 h 657225"/>
                <a:gd name="connsiteX22" fmla="*/ 90011 w 638175"/>
                <a:gd name="connsiteY22" fmla="*/ 532559 h 657225"/>
                <a:gd name="connsiteX23" fmla="*/ 78581 w 638175"/>
                <a:gd name="connsiteY23" fmla="*/ 520177 h 657225"/>
                <a:gd name="connsiteX24" fmla="*/ 95726 w 638175"/>
                <a:gd name="connsiteY24" fmla="*/ 523034 h 657225"/>
                <a:gd name="connsiteX25" fmla="*/ 139541 w 638175"/>
                <a:gd name="connsiteY25" fmla="*/ 531607 h 657225"/>
                <a:gd name="connsiteX26" fmla="*/ 156686 w 638175"/>
                <a:gd name="connsiteY26" fmla="*/ 572564 h 657225"/>
                <a:gd name="connsiteX27" fmla="*/ 205264 w 638175"/>
                <a:gd name="connsiteY27" fmla="*/ 565897 h 657225"/>
                <a:gd name="connsiteX28" fmla="*/ 211931 w 638175"/>
                <a:gd name="connsiteY28" fmla="*/ 572564 h 657225"/>
                <a:gd name="connsiteX29" fmla="*/ 217646 w 638175"/>
                <a:gd name="connsiteY29" fmla="*/ 595424 h 657225"/>
                <a:gd name="connsiteX30" fmla="*/ 611029 w 638175"/>
                <a:gd name="connsiteY30" fmla="*/ 135367 h 657225"/>
                <a:gd name="connsiteX31" fmla="*/ 617696 w 638175"/>
                <a:gd name="connsiteY31" fmla="*/ 117269 h 657225"/>
                <a:gd name="connsiteX32" fmla="*/ 609124 w 638175"/>
                <a:gd name="connsiteY32" fmla="*/ 99171 h 657225"/>
                <a:gd name="connsiteX33" fmla="*/ 591026 w 638175"/>
                <a:gd name="connsiteY33" fmla="*/ 107744 h 657225"/>
                <a:gd name="connsiteX34" fmla="*/ 583406 w 638175"/>
                <a:gd name="connsiteY34" fmla="*/ 128699 h 657225"/>
                <a:gd name="connsiteX35" fmla="*/ 506254 w 638175"/>
                <a:gd name="connsiteY35" fmla="*/ 114411 h 657225"/>
                <a:gd name="connsiteX36" fmla="*/ 390049 w 638175"/>
                <a:gd name="connsiteY36" fmla="*/ 20114 h 657225"/>
                <a:gd name="connsiteX37" fmla="*/ 379571 w 638175"/>
                <a:gd name="connsiteY37" fmla="*/ 14399 h 657225"/>
                <a:gd name="connsiteX38" fmla="*/ 356711 w 638175"/>
                <a:gd name="connsiteY38" fmla="*/ 7731 h 657225"/>
                <a:gd name="connsiteX39" fmla="*/ 314801 w 638175"/>
                <a:gd name="connsiteY39" fmla="*/ 14399 h 657225"/>
                <a:gd name="connsiteX40" fmla="*/ 173831 w 638175"/>
                <a:gd name="connsiteY40" fmla="*/ 56309 h 657225"/>
                <a:gd name="connsiteX41" fmla="*/ 147161 w 638175"/>
                <a:gd name="connsiteY41" fmla="*/ 84884 h 657225"/>
                <a:gd name="connsiteX42" fmla="*/ 128111 w 638175"/>
                <a:gd name="connsiteY42" fmla="*/ 170609 h 657225"/>
                <a:gd name="connsiteX43" fmla="*/ 156686 w 638175"/>
                <a:gd name="connsiteY43" fmla="*/ 216329 h 657225"/>
                <a:gd name="connsiteX44" fmla="*/ 166211 w 638175"/>
                <a:gd name="connsiteY44" fmla="*/ 217281 h 657225"/>
                <a:gd name="connsiteX45" fmla="*/ 203359 w 638175"/>
                <a:gd name="connsiteY45" fmla="*/ 187754 h 657225"/>
                <a:gd name="connsiteX46" fmla="*/ 217646 w 638175"/>
                <a:gd name="connsiteY46" fmla="*/ 123936 h 657225"/>
                <a:gd name="connsiteX47" fmla="*/ 267176 w 638175"/>
                <a:gd name="connsiteY47" fmla="*/ 108696 h 657225"/>
                <a:gd name="connsiteX48" fmla="*/ 243364 w 638175"/>
                <a:gd name="connsiteY48" fmla="*/ 293482 h 657225"/>
                <a:gd name="connsiteX49" fmla="*/ 243364 w 638175"/>
                <a:gd name="connsiteY49" fmla="*/ 294434 h 657225"/>
                <a:gd name="connsiteX50" fmla="*/ 222409 w 638175"/>
                <a:gd name="connsiteY50" fmla="*/ 396351 h 657225"/>
                <a:gd name="connsiteX51" fmla="*/ 152876 w 638175"/>
                <a:gd name="connsiteY51" fmla="*/ 507794 h 657225"/>
                <a:gd name="connsiteX52" fmla="*/ 100489 w 638175"/>
                <a:gd name="connsiteY52" fmla="*/ 497317 h 657225"/>
                <a:gd name="connsiteX53" fmla="*/ 28099 w 638175"/>
                <a:gd name="connsiteY53" fmla="*/ 478267 h 657225"/>
                <a:gd name="connsiteX54" fmla="*/ 9049 w 638175"/>
                <a:gd name="connsiteY54" fmla="*/ 483982 h 657225"/>
                <a:gd name="connsiteX55" fmla="*/ 7144 w 638175"/>
                <a:gd name="connsiteY55" fmla="*/ 490649 h 657225"/>
                <a:gd name="connsiteX56" fmla="*/ 14764 w 638175"/>
                <a:gd name="connsiteY56" fmla="*/ 503032 h 657225"/>
                <a:gd name="connsiteX57" fmla="*/ 70009 w 638175"/>
                <a:gd name="connsiteY57" fmla="*/ 553514 h 657225"/>
                <a:gd name="connsiteX58" fmla="*/ 134779 w 638175"/>
                <a:gd name="connsiteY58" fmla="*/ 610664 h 657225"/>
                <a:gd name="connsiteX59" fmla="*/ 202406 w 638175"/>
                <a:gd name="connsiteY59" fmla="*/ 630667 h 657225"/>
                <a:gd name="connsiteX60" fmla="*/ 243364 w 638175"/>
                <a:gd name="connsiteY60" fmla="*/ 609711 h 657225"/>
                <a:gd name="connsiteX61" fmla="*/ 232886 w 638175"/>
                <a:gd name="connsiteY61" fmla="*/ 556372 h 657225"/>
                <a:gd name="connsiteX62" fmla="*/ 220504 w 638175"/>
                <a:gd name="connsiteY62" fmla="*/ 543036 h 657225"/>
                <a:gd name="connsiteX63" fmla="*/ 290036 w 638175"/>
                <a:gd name="connsiteY63" fmla="*/ 429689 h 657225"/>
                <a:gd name="connsiteX64" fmla="*/ 294799 w 638175"/>
                <a:gd name="connsiteY64" fmla="*/ 417307 h 657225"/>
                <a:gd name="connsiteX65" fmla="*/ 318611 w 638175"/>
                <a:gd name="connsiteY65" fmla="*/ 301101 h 657225"/>
                <a:gd name="connsiteX66" fmla="*/ 405289 w 638175"/>
                <a:gd name="connsiteY66" fmla="*/ 423021 h 657225"/>
                <a:gd name="connsiteX67" fmla="*/ 428149 w 638175"/>
                <a:gd name="connsiteY67" fmla="*/ 554467 h 657225"/>
                <a:gd name="connsiteX68" fmla="*/ 390049 w 638175"/>
                <a:gd name="connsiteY68" fmla="*/ 565897 h 657225"/>
                <a:gd name="connsiteX69" fmla="*/ 316706 w 638175"/>
                <a:gd name="connsiteY69" fmla="*/ 583994 h 657225"/>
                <a:gd name="connsiteX70" fmla="*/ 302419 w 638175"/>
                <a:gd name="connsiteY70" fmla="*/ 598282 h 657225"/>
                <a:gd name="connsiteX71" fmla="*/ 316706 w 638175"/>
                <a:gd name="connsiteY71" fmla="*/ 612569 h 657225"/>
                <a:gd name="connsiteX72" fmla="*/ 390049 w 638175"/>
                <a:gd name="connsiteY72" fmla="*/ 630667 h 657225"/>
                <a:gd name="connsiteX73" fmla="*/ 473869 w 638175"/>
                <a:gd name="connsiteY73" fmla="*/ 650669 h 657225"/>
                <a:gd name="connsiteX74" fmla="*/ 569119 w 638175"/>
                <a:gd name="connsiteY74" fmla="*/ 598282 h 657225"/>
                <a:gd name="connsiteX75" fmla="*/ 504349 w 638175"/>
                <a:gd name="connsiteY75" fmla="*/ 547799 h 657225"/>
                <a:gd name="connsiteX76" fmla="*/ 491014 w 638175"/>
                <a:gd name="connsiteY76" fmla="*/ 474457 h 657225"/>
                <a:gd name="connsiteX77" fmla="*/ 584359 w 638175"/>
                <a:gd name="connsiteY77" fmla="*/ 205851 h 657225"/>
                <a:gd name="connsiteX78" fmla="*/ 586264 w 638175"/>
                <a:gd name="connsiteY78" fmla="*/ 205851 h 657225"/>
                <a:gd name="connsiteX79" fmla="*/ 592931 w 638175"/>
                <a:gd name="connsiteY79" fmla="*/ 206804 h 657225"/>
                <a:gd name="connsiteX80" fmla="*/ 630079 w 638175"/>
                <a:gd name="connsiteY80" fmla="*/ 175371 h 657225"/>
                <a:gd name="connsiteX81" fmla="*/ 611029 w 638175"/>
                <a:gd name="connsiteY81" fmla="*/ 135367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38175" h="657225">
                  <a:moveTo>
                    <a:pt x="482441" y="417307"/>
                  </a:moveTo>
                  <a:lnTo>
                    <a:pt x="479584" y="401114"/>
                  </a:lnTo>
                  <a:cubicBezTo>
                    <a:pt x="478631" y="395399"/>
                    <a:pt x="476726" y="390637"/>
                    <a:pt x="472916" y="385874"/>
                  </a:cubicBezTo>
                  <a:lnTo>
                    <a:pt x="397669" y="281099"/>
                  </a:lnTo>
                  <a:lnTo>
                    <a:pt x="415766" y="141081"/>
                  </a:lnTo>
                  <a:lnTo>
                    <a:pt x="465296" y="181087"/>
                  </a:lnTo>
                  <a:cubicBezTo>
                    <a:pt x="470059" y="184896"/>
                    <a:pt x="475774" y="187754"/>
                    <a:pt x="482441" y="188706"/>
                  </a:cubicBezTo>
                  <a:lnTo>
                    <a:pt x="557689" y="202042"/>
                  </a:lnTo>
                  <a:lnTo>
                    <a:pt x="482441" y="417307"/>
                  </a:lnTo>
                  <a:close/>
                  <a:moveTo>
                    <a:pt x="542449" y="598282"/>
                  </a:moveTo>
                  <a:cubicBezTo>
                    <a:pt x="542449" y="611617"/>
                    <a:pt x="511969" y="622094"/>
                    <a:pt x="475774" y="622094"/>
                  </a:cubicBezTo>
                  <a:cubicBezTo>
                    <a:pt x="457676" y="622094"/>
                    <a:pt x="429101" y="612569"/>
                    <a:pt x="400526" y="603044"/>
                  </a:cubicBezTo>
                  <a:cubicBezTo>
                    <a:pt x="394811" y="601139"/>
                    <a:pt x="390049" y="599234"/>
                    <a:pt x="384334" y="598282"/>
                  </a:cubicBezTo>
                  <a:cubicBezTo>
                    <a:pt x="390049" y="596377"/>
                    <a:pt x="394811" y="594472"/>
                    <a:pt x="400526" y="593519"/>
                  </a:cubicBezTo>
                  <a:cubicBezTo>
                    <a:pt x="411956" y="589709"/>
                    <a:pt x="424339" y="585899"/>
                    <a:pt x="435769" y="583042"/>
                  </a:cubicBezTo>
                  <a:cubicBezTo>
                    <a:pt x="441484" y="598282"/>
                    <a:pt x="455771" y="608759"/>
                    <a:pt x="471964" y="608759"/>
                  </a:cubicBezTo>
                  <a:cubicBezTo>
                    <a:pt x="473869" y="608759"/>
                    <a:pt x="476726" y="608759"/>
                    <a:pt x="478631" y="607807"/>
                  </a:cubicBezTo>
                  <a:cubicBezTo>
                    <a:pt x="494824" y="604949"/>
                    <a:pt x="506254" y="592567"/>
                    <a:pt x="509111" y="578279"/>
                  </a:cubicBezTo>
                  <a:cubicBezTo>
                    <a:pt x="528161" y="582089"/>
                    <a:pt x="542449" y="589709"/>
                    <a:pt x="542449" y="598282"/>
                  </a:cubicBezTo>
                  <a:close/>
                  <a:moveTo>
                    <a:pt x="217646" y="595424"/>
                  </a:moveTo>
                  <a:lnTo>
                    <a:pt x="217646" y="595424"/>
                  </a:lnTo>
                  <a:cubicBezTo>
                    <a:pt x="211931" y="606854"/>
                    <a:pt x="179546" y="602092"/>
                    <a:pt x="148114" y="584947"/>
                  </a:cubicBezTo>
                  <a:cubicBezTo>
                    <a:pt x="132874" y="576374"/>
                    <a:pt x="110966" y="554467"/>
                    <a:pt x="90011" y="532559"/>
                  </a:cubicBezTo>
                  <a:cubicBezTo>
                    <a:pt x="86201" y="528749"/>
                    <a:pt x="82391" y="523986"/>
                    <a:pt x="78581" y="520177"/>
                  </a:cubicBezTo>
                  <a:cubicBezTo>
                    <a:pt x="84296" y="521129"/>
                    <a:pt x="90011" y="522082"/>
                    <a:pt x="95726" y="523034"/>
                  </a:cubicBezTo>
                  <a:cubicBezTo>
                    <a:pt x="110966" y="525892"/>
                    <a:pt x="126206" y="528749"/>
                    <a:pt x="139541" y="531607"/>
                  </a:cubicBezTo>
                  <a:cubicBezTo>
                    <a:pt x="135731" y="546847"/>
                    <a:pt x="142399" y="563992"/>
                    <a:pt x="156686" y="572564"/>
                  </a:cubicBezTo>
                  <a:cubicBezTo>
                    <a:pt x="172879" y="582089"/>
                    <a:pt x="192881" y="579232"/>
                    <a:pt x="205264" y="565897"/>
                  </a:cubicBezTo>
                  <a:cubicBezTo>
                    <a:pt x="208121" y="568754"/>
                    <a:pt x="210026" y="570659"/>
                    <a:pt x="211931" y="572564"/>
                  </a:cubicBezTo>
                  <a:cubicBezTo>
                    <a:pt x="215741" y="580184"/>
                    <a:pt x="221456" y="588757"/>
                    <a:pt x="217646" y="595424"/>
                  </a:cubicBezTo>
                  <a:close/>
                  <a:moveTo>
                    <a:pt x="611029" y="135367"/>
                  </a:moveTo>
                  <a:lnTo>
                    <a:pt x="617696" y="117269"/>
                  </a:lnTo>
                  <a:cubicBezTo>
                    <a:pt x="620554" y="109649"/>
                    <a:pt x="616744" y="102029"/>
                    <a:pt x="609124" y="99171"/>
                  </a:cubicBezTo>
                  <a:cubicBezTo>
                    <a:pt x="601504" y="96314"/>
                    <a:pt x="593884" y="100124"/>
                    <a:pt x="591026" y="107744"/>
                  </a:cubicBezTo>
                  <a:lnTo>
                    <a:pt x="583406" y="128699"/>
                  </a:lnTo>
                  <a:lnTo>
                    <a:pt x="506254" y="114411"/>
                  </a:lnTo>
                  <a:lnTo>
                    <a:pt x="390049" y="20114"/>
                  </a:lnTo>
                  <a:cubicBezTo>
                    <a:pt x="387191" y="17256"/>
                    <a:pt x="383381" y="15351"/>
                    <a:pt x="379571" y="14399"/>
                  </a:cubicBezTo>
                  <a:cubicBezTo>
                    <a:pt x="372904" y="10589"/>
                    <a:pt x="365284" y="8684"/>
                    <a:pt x="356711" y="7731"/>
                  </a:cubicBezTo>
                  <a:cubicBezTo>
                    <a:pt x="341471" y="5826"/>
                    <a:pt x="327184" y="8684"/>
                    <a:pt x="314801" y="14399"/>
                  </a:cubicBezTo>
                  <a:lnTo>
                    <a:pt x="173831" y="56309"/>
                  </a:lnTo>
                  <a:cubicBezTo>
                    <a:pt x="160496" y="60119"/>
                    <a:pt x="150971" y="70596"/>
                    <a:pt x="147161" y="84884"/>
                  </a:cubicBezTo>
                  <a:lnTo>
                    <a:pt x="128111" y="170609"/>
                  </a:lnTo>
                  <a:cubicBezTo>
                    <a:pt x="123349" y="191564"/>
                    <a:pt x="136684" y="211567"/>
                    <a:pt x="156686" y="216329"/>
                  </a:cubicBezTo>
                  <a:cubicBezTo>
                    <a:pt x="160496" y="217281"/>
                    <a:pt x="163354" y="217281"/>
                    <a:pt x="166211" y="217281"/>
                  </a:cubicBezTo>
                  <a:cubicBezTo>
                    <a:pt x="183356" y="217281"/>
                    <a:pt x="199549" y="204899"/>
                    <a:pt x="203359" y="187754"/>
                  </a:cubicBezTo>
                  <a:lnTo>
                    <a:pt x="217646" y="123936"/>
                  </a:lnTo>
                  <a:lnTo>
                    <a:pt x="267176" y="108696"/>
                  </a:lnTo>
                  <a:lnTo>
                    <a:pt x="243364" y="293482"/>
                  </a:lnTo>
                  <a:cubicBezTo>
                    <a:pt x="243364" y="293482"/>
                    <a:pt x="243364" y="293482"/>
                    <a:pt x="243364" y="294434"/>
                  </a:cubicBezTo>
                  <a:lnTo>
                    <a:pt x="222409" y="396351"/>
                  </a:lnTo>
                  <a:lnTo>
                    <a:pt x="152876" y="507794"/>
                  </a:lnTo>
                  <a:cubicBezTo>
                    <a:pt x="137636" y="503984"/>
                    <a:pt x="119539" y="500174"/>
                    <a:pt x="100489" y="497317"/>
                  </a:cubicBezTo>
                  <a:cubicBezTo>
                    <a:pt x="71914" y="491602"/>
                    <a:pt x="42386" y="486839"/>
                    <a:pt x="28099" y="478267"/>
                  </a:cubicBezTo>
                  <a:cubicBezTo>
                    <a:pt x="21431" y="474457"/>
                    <a:pt x="12859" y="477314"/>
                    <a:pt x="9049" y="483982"/>
                  </a:cubicBezTo>
                  <a:cubicBezTo>
                    <a:pt x="8096" y="485886"/>
                    <a:pt x="7144" y="488744"/>
                    <a:pt x="7144" y="490649"/>
                  </a:cubicBezTo>
                  <a:cubicBezTo>
                    <a:pt x="7144" y="495411"/>
                    <a:pt x="10001" y="501127"/>
                    <a:pt x="14764" y="503032"/>
                  </a:cubicBezTo>
                  <a:cubicBezTo>
                    <a:pt x="29051" y="510652"/>
                    <a:pt x="50006" y="532559"/>
                    <a:pt x="70009" y="553514"/>
                  </a:cubicBezTo>
                  <a:cubicBezTo>
                    <a:pt x="92869" y="577327"/>
                    <a:pt x="114776" y="600186"/>
                    <a:pt x="134779" y="610664"/>
                  </a:cubicBezTo>
                  <a:cubicBezTo>
                    <a:pt x="155734" y="622094"/>
                    <a:pt x="181451" y="630667"/>
                    <a:pt x="202406" y="630667"/>
                  </a:cubicBezTo>
                  <a:cubicBezTo>
                    <a:pt x="219551" y="630667"/>
                    <a:pt x="234791" y="624952"/>
                    <a:pt x="243364" y="609711"/>
                  </a:cubicBezTo>
                  <a:cubicBezTo>
                    <a:pt x="248126" y="600186"/>
                    <a:pt x="253841" y="581136"/>
                    <a:pt x="232886" y="556372"/>
                  </a:cubicBezTo>
                  <a:cubicBezTo>
                    <a:pt x="229076" y="551609"/>
                    <a:pt x="225266" y="547799"/>
                    <a:pt x="220504" y="543036"/>
                  </a:cubicBezTo>
                  <a:lnTo>
                    <a:pt x="290036" y="429689"/>
                  </a:lnTo>
                  <a:cubicBezTo>
                    <a:pt x="292894" y="425879"/>
                    <a:pt x="293846" y="421117"/>
                    <a:pt x="294799" y="417307"/>
                  </a:cubicBezTo>
                  <a:lnTo>
                    <a:pt x="318611" y="301101"/>
                  </a:lnTo>
                  <a:lnTo>
                    <a:pt x="405289" y="423021"/>
                  </a:lnTo>
                  <a:lnTo>
                    <a:pt x="428149" y="554467"/>
                  </a:lnTo>
                  <a:cubicBezTo>
                    <a:pt x="415766" y="558277"/>
                    <a:pt x="403384" y="562086"/>
                    <a:pt x="390049" y="565897"/>
                  </a:cubicBezTo>
                  <a:cubicBezTo>
                    <a:pt x="362426" y="574469"/>
                    <a:pt x="333851" y="583994"/>
                    <a:pt x="316706" y="583994"/>
                  </a:cubicBezTo>
                  <a:cubicBezTo>
                    <a:pt x="309086" y="583994"/>
                    <a:pt x="302419" y="590661"/>
                    <a:pt x="302419" y="598282"/>
                  </a:cubicBezTo>
                  <a:cubicBezTo>
                    <a:pt x="302419" y="605902"/>
                    <a:pt x="309086" y="612569"/>
                    <a:pt x="316706" y="612569"/>
                  </a:cubicBezTo>
                  <a:cubicBezTo>
                    <a:pt x="332899" y="612569"/>
                    <a:pt x="362426" y="622094"/>
                    <a:pt x="390049" y="630667"/>
                  </a:cubicBezTo>
                  <a:cubicBezTo>
                    <a:pt x="422434" y="641144"/>
                    <a:pt x="451961" y="650669"/>
                    <a:pt x="473869" y="650669"/>
                  </a:cubicBezTo>
                  <a:cubicBezTo>
                    <a:pt x="517684" y="650669"/>
                    <a:pt x="569119" y="637334"/>
                    <a:pt x="569119" y="598282"/>
                  </a:cubicBezTo>
                  <a:cubicBezTo>
                    <a:pt x="569119" y="568754"/>
                    <a:pt x="538639" y="553514"/>
                    <a:pt x="504349" y="547799"/>
                  </a:cubicBezTo>
                  <a:lnTo>
                    <a:pt x="491014" y="474457"/>
                  </a:lnTo>
                  <a:lnTo>
                    <a:pt x="584359" y="205851"/>
                  </a:lnTo>
                  <a:lnTo>
                    <a:pt x="586264" y="205851"/>
                  </a:lnTo>
                  <a:cubicBezTo>
                    <a:pt x="588169" y="205851"/>
                    <a:pt x="591026" y="206804"/>
                    <a:pt x="592931" y="206804"/>
                  </a:cubicBezTo>
                  <a:cubicBezTo>
                    <a:pt x="611029" y="206804"/>
                    <a:pt x="627221" y="193469"/>
                    <a:pt x="630079" y="175371"/>
                  </a:cubicBezTo>
                  <a:cubicBezTo>
                    <a:pt x="635794" y="159179"/>
                    <a:pt x="626269" y="142987"/>
                    <a:pt x="611029" y="1353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5409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5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10437-36AB-4D7F-BC5E-AEB62751DA5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Improved Customer Journey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51B25F-441B-4994-A94A-954FF1BB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133" y="1546698"/>
            <a:ext cx="8319567" cy="376460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0A67B-FBD9-4517-8060-DE12CDC1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1D3895-8C61-42D1-B1AB-E1621A64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1AED18-D0EC-4796-8759-6F8370DA9990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6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57E-3477-40ED-AD78-824DDDF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33AF2-8838-4D5D-8F44-34D04D4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ED18-D0EC-4796-8759-6F8370DA9990}" type="slidenum">
              <a:rPr lang="fi-FI" smtClean="0"/>
              <a:t>9</a:t>
            </a:fld>
            <a:endParaRPr lang="fi-FI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A4030-66FB-4AFD-97B0-10A08FDB1A7C}"/>
              </a:ext>
            </a:extLst>
          </p:cNvPr>
          <p:cNvSpPr txBox="1"/>
          <p:nvPr/>
        </p:nvSpPr>
        <p:spPr>
          <a:xfrm>
            <a:off x="4541825" y="541951"/>
            <a:ext cx="3108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3200" b="1" dirty="0">
                <a:latin typeface="+mj-lt"/>
              </a:rPr>
              <a:t>Website and Shop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86A38DD-4DF6-445C-8ECA-8C6DE0197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861209"/>
              </p:ext>
            </p:extLst>
          </p:nvPr>
        </p:nvGraphicFramePr>
        <p:xfrm>
          <a:off x="1476997" y="2202438"/>
          <a:ext cx="9238006" cy="3290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335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2021</Words>
  <Application>Microsoft Office PowerPoint</Application>
  <PresentationFormat>Widescreen</PresentationFormat>
  <Paragraphs>414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Birgit Marbach</dc:creator>
  <cp:lastModifiedBy>Birgit Marbach</cp:lastModifiedBy>
  <cp:revision>36</cp:revision>
  <dcterms:created xsi:type="dcterms:W3CDTF">2019-01-22T13:40:52Z</dcterms:created>
  <dcterms:modified xsi:type="dcterms:W3CDTF">2019-08-12T13:29:32Z</dcterms:modified>
</cp:coreProperties>
</file>